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1"/>
  </p:notesMasterIdLst>
  <p:handoutMasterIdLst>
    <p:handoutMasterId r:id="rId22"/>
  </p:handoutMasterIdLst>
  <p:sldIdLst>
    <p:sldId id="257" r:id="rId5"/>
    <p:sldId id="266" r:id="rId6"/>
    <p:sldId id="301" r:id="rId7"/>
    <p:sldId id="311" r:id="rId8"/>
    <p:sldId id="273" r:id="rId9"/>
    <p:sldId id="302" r:id="rId10"/>
    <p:sldId id="286" r:id="rId11"/>
    <p:sldId id="303" r:id="rId12"/>
    <p:sldId id="312" r:id="rId13"/>
    <p:sldId id="304" r:id="rId14"/>
    <p:sldId id="305" r:id="rId15"/>
    <p:sldId id="306" r:id="rId16"/>
    <p:sldId id="307" r:id="rId17"/>
    <p:sldId id="308" r:id="rId18"/>
    <p:sldId id="309" r:id="rId19"/>
    <p:sldId id="31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3810" autoAdjust="0"/>
  </p:normalViewPr>
  <p:slideViewPr>
    <p:cSldViewPr snapToGrid="0" showGuides="1">
      <p:cViewPr varScale="1">
        <p:scale>
          <a:sx n="62" d="100"/>
          <a:sy n="62" d="100"/>
        </p:scale>
        <p:origin x="34" y="466"/>
      </p:cViewPr>
      <p:guideLst>
        <p:guide orient="horz" pos="2160"/>
        <p:guide pos="3840"/>
      </p:guideLst>
    </p:cSldViewPr>
  </p:slideViewPr>
  <p:outlineViewPr>
    <p:cViewPr>
      <p:scale>
        <a:sx n="33" d="100"/>
        <a:sy n="33" d="100"/>
      </p:scale>
      <p:origin x="0" y="-1249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3187"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4/23/2021</a:t>
            </a:fld>
            <a:endParaRPr lang="en-US" dirty="0"/>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dirty="0"/>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4/23/2021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dirty="0"/>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endParaRPr lang="en-US" noProof="0" dirty="0"/>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endParaRPr lang="en-US" noProof="0" dirty="0"/>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endParaRPr lang="en-US" dirty="0"/>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endParaRPr lang="en-US" dirty="0"/>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endParaRPr lang="en-US" dirty="0"/>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endParaRPr lang="en-US" dirty="0"/>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dirty="0"/>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endParaRPr lang="en-US" dirty="0"/>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endParaRPr lang="en-US" dirty="0"/>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endParaRPr lang="en-US" dirty="0"/>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endParaRPr lang="en-US" dirty="0"/>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endParaRPr lang="en-US" dirty="0"/>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endParaRPr lang="en-US" dirty="0"/>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dirty="0"/>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endParaRPr lang="en-US" dirty="0"/>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endParaRPr lang="en-US" dirty="0"/>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endParaRPr lang="en-US" dirty="0"/>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endParaRPr lang="en-US" dirty="0"/>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dirty="0"/>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dirty="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dirty="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dirty="0"/>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endParaRPr lang="en-US" dirty="0"/>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dirty="0"/>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234" userDrawn="1">
          <p15:clr>
            <a:srgbClr val="F26B43"/>
          </p15:clr>
        </p15:guide>
        <p15:guide id="3" orient="horz" pos="4133" userDrawn="1">
          <p15:clr>
            <a:srgbClr val="F26B43"/>
          </p15:clr>
        </p15:guide>
        <p15:guide id="4" pos="7491" userDrawn="1">
          <p15:clr>
            <a:srgbClr val="F26B43"/>
          </p15:clr>
        </p15:guide>
        <p15:guide id="5" orient="horz" pos="640" userDrawn="1">
          <p15:clr>
            <a:srgbClr val="F26B43"/>
          </p15:clr>
        </p15:guide>
        <p15:guide id="6" orient="horz" pos="777" userDrawn="1">
          <p15:clr>
            <a:srgbClr val="F26B43"/>
          </p15:clr>
        </p15:guide>
        <p15:guide id="7" orient="horz" pos="4020" userDrawn="1">
          <p15:clr>
            <a:srgbClr val="F26B43"/>
          </p15:clr>
        </p15:guide>
        <p15:guide id="8" orient="horz" pos="390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9.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30.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p:txBody>
          <a:bodyPr>
            <a:normAutofit fontScale="90000"/>
          </a:bodyPr>
          <a:lstStyle/>
          <a:p>
            <a:r>
              <a:rPr lang="en-US" dirty="0"/>
              <a:t>Drone Based Traffic Monitoring System</a:t>
            </a:r>
            <a:endParaRPr lang="en-PK" dirty="0"/>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p:txBody>
          <a:bodyPr/>
          <a:lstStyle/>
          <a:p>
            <a:r>
              <a:rPr lang="en-US" dirty="0"/>
              <a:t>Hamza Farooq (2020-MSCS-513)</a:t>
            </a:r>
          </a:p>
          <a:p>
            <a:r>
              <a:rPr lang="en-US" dirty="0"/>
              <a:t>Komal Shehzadi (2020-MSCS-590)</a:t>
            </a:r>
          </a:p>
        </p:txBody>
      </p:sp>
      <p:pic>
        <p:nvPicPr>
          <p:cNvPr id="8" name="Picture 7">
            <a:extLst>
              <a:ext uri="{FF2B5EF4-FFF2-40B4-BE49-F238E27FC236}">
                <a16:creationId xmlns:a16="http://schemas.microsoft.com/office/drawing/2014/main" id="{867832E9-9D1E-4436-858C-33ED6810CF59}"/>
              </a:ext>
            </a:extLst>
          </p:cNvPr>
          <p:cNvPicPr>
            <a:picLocks noChangeAspect="1"/>
          </p:cNvPicPr>
          <p:nvPr/>
        </p:nvPicPr>
        <p:blipFill rotWithShape="1">
          <a:blip r:embed="rId2"/>
          <a:srcRect l="40163"/>
          <a:stretch/>
        </p:blipFill>
        <p:spPr>
          <a:xfrm>
            <a:off x="0" y="0"/>
            <a:ext cx="6167525" cy="6858000"/>
          </a:xfrm>
          <a:prstGeom prst="rect">
            <a:avLst/>
          </a:prstGeom>
        </p:spPr>
      </p:pic>
    </p:spTree>
    <p:extLst>
      <p:ext uri="{BB962C8B-B14F-4D97-AF65-F5344CB8AC3E}">
        <p14:creationId xmlns:p14="http://schemas.microsoft.com/office/powerpoint/2010/main" val="1495496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E0C1B828-9E31-4C2A-B561-9C3EBFACFBF8}"/>
              </a:ext>
            </a:extLst>
          </p:cNvPr>
          <p:cNvSpPr>
            <a:spLocks noGrp="1"/>
          </p:cNvSpPr>
          <p:nvPr>
            <p:ph type="title"/>
          </p:nvPr>
        </p:nvSpPr>
        <p:spPr/>
        <p:txBody>
          <a:bodyPr>
            <a:normAutofit/>
          </a:bodyPr>
          <a:lstStyle/>
          <a:p>
            <a:r>
              <a:rPr lang="en-US" dirty="0"/>
              <a:t>Native Monitoring vs Drone Based Monitoring System</a:t>
            </a:r>
            <a:endParaRPr lang="en-PK" dirty="0"/>
          </a:p>
        </p:txBody>
      </p:sp>
      <p:sp>
        <p:nvSpPr>
          <p:cNvPr id="3" name="Slide Number Placeholder 2">
            <a:extLst>
              <a:ext uri="{FF2B5EF4-FFF2-40B4-BE49-F238E27FC236}">
                <a16:creationId xmlns:a16="http://schemas.microsoft.com/office/drawing/2014/main" id="{951DF29E-8971-48A5-8C82-DFA9C6F4B951}"/>
              </a:ext>
            </a:extLst>
          </p:cNvPr>
          <p:cNvSpPr>
            <a:spLocks noGrp="1"/>
          </p:cNvSpPr>
          <p:nvPr>
            <p:ph type="sldNum" sz="quarter" idx="12"/>
          </p:nvPr>
        </p:nvSpPr>
        <p:spPr/>
        <p:txBody>
          <a:bodyPr/>
          <a:lstStyle/>
          <a:p>
            <a:fld id="{03DC2DEF-D2FE-4B45-ABA4-9F153FD1C98A}" type="slidenum">
              <a:rPr lang="en-US" smtClean="0"/>
              <a:t>10</a:t>
            </a:fld>
            <a:endParaRPr lang="en-US" dirty="0"/>
          </a:p>
        </p:txBody>
      </p:sp>
      <p:graphicFrame>
        <p:nvGraphicFramePr>
          <p:cNvPr id="17" name="Table 16">
            <a:extLst>
              <a:ext uri="{FF2B5EF4-FFF2-40B4-BE49-F238E27FC236}">
                <a16:creationId xmlns:a16="http://schemas.microsoft.com/office/drawing/2014/main" id="{E63B319A-2A4C-43BA-AE7A-A8482A6C95CC}"/>
              </a:ext>
            </a:extLst>
          </p:cNvPr>
          <p:cNvGraphicFramePr>
            <a:graphicFrameLocks noGrp="1"/>
          </p:cNvGraphicFramePr>
          <p:nvPr>
            <p:extLst>
              <p:ext uri="{D42A27DB-BD31-4B8C-83A1-F6EECF244321}">
                <p14:modId xmlns:p14="http://schemas.microsoft.com/office/powerpoint/2010/main" val="1463540550"/>
              </p:ext>
            </p:extLst>
          </p:nvPr>
        </p:nvGraphicFramePr>
        <p:xfrm>
          <a:off x="0" y="1212203"/>
          <a:ext cx="12192000" cy="5623687"/>
        </p:xfrm>
        <a:graphic>
          <a:graphicData uri="http://schemas.openxmlformats.org/drawingml/2006/table">
            <a:tbl>
              <a:tblPr firstRow="1" firstCol="1" bandRow="1">
                <a:tableStyleId>{5C22544A-7EE6-4342-B048-85BDC9FD1C3A}</a:tableStyleId>
              </a:tblPr>
              <a:tblGrid>
                <a:gridCol w="3047348">
                  <a:extLst>
                    <a:ext uri="{9D8B030D-6E8A-4147-A177-3AD203B41FA5}">
                      <a16:colId xmlns:a16="http://schemas.microsoft.com/office/drawing/2014/main" val="4278119906"/>
                    </a:ext>
                  </a:extLst>
                </a:gridCol>
                <a:gridCol w="3048652">
                  <a:extLst>
                    <a:ext uri="{9D8B030D-6E8A-4147-A177-3AD203B41FA5}">
                      <a16:colId xmlns:a16="http://schemas.microsoft.com/office/drawing/2014/main" val="2574905382"/>
                    </a:ext>
                  </a:extLst>
                </a:gridCol>
                <a:gridCol w="3047348">
                  <a:extLst>
                    <a:ext uri="{9D8B030D-6E8A-4147-A177-3AD203B41FA5}">
                      <a16:colId xmlns:a16="http://schemas.microsoft.com/office/drawing/2014/main" val="3428205503"/>
                    </a:ext>
                  </a:extLst>
                </a:gridCol>
                <a:gridCol w="3048652">
                  <a:extLst>
                    <a:ext uri="{9D8B030D-6E8A-4147-A177-3AD203B41FA5}">
                      <a16:colId xmlns:a16="http://schemas.microsoft.com/office/drawing/2014/main" val="2934616892"/>
                    </a:ext>
                  </a:extLst>
                </a:gridCol>
              </a:tblGrid>
              <a:tr h="181060">
                <a:tc gridSpan="2">
                  <a:txBody>
                    <a:bodyPr/>
                    <a:lstStyle/>
                    <a:p>
                      <a:pPr>
                        <a:lnSpc>
                          <a:spcPct val="107000"/>
                        </a:lnSpc>
                        <a:spcAft>
                          <a:spcPts val="0"/>
                        </a:spcAft>
                      </a:pPr>
                      <a:r>
                        <a:rPr lang="en-US" sz="1200" dirty="0">
                          <a:effectLst/>
                        </a:rPr>
                        <a:t>Native Traffic Monitoring System</a:t>
                      </a:r>
                      <a:endParaRPr lang="en-PK" sz="1200" dirty="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hMerge="1">
                  <a:txBody>
                    <a:bodyPr/>
                    <a:lstStyle/>
                    <a:p>
                      <a:endParaRPr lang="en-PK"/>
                    </a:p>
                  </a:txBody>
                  <a:tcPr/>
                </a:tc>
                <a:tc gridSpan="2">
                  <a:txBody>
                    <a:bodyPr/>
                    <a:lstStyle/>
                    <a:p>
                      <a:pPr>
                        <a:lnSpc>
                          <a:spcPct val="107000"/>
                        </a:lnSpc>
                        <a:spcAft>
                          <a:spcPts val="0"/>
                        </a:spcAft>
                      </a:pPr>
                      <a:r>
                        <a:rPr lang="en-US" sz="1200">
                          <a:effectLst/>
                        </a:rPr>
                        <a:t>Drone Based Monitoring System</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hMerge="1">
                  <a:txBody>
                    <a:bodyPr/>
                    <a:lstStyle/>
                    <a:p>
                      <a:endParaRPr lang="en-PK"/>
                    </a:p>
                  </a:txBody>
                  <a:tcPr/>
                </a:tc>
                <a:extLst>
                  <a:ext uri="{0D108BD9-81ED-4DB2-BD59-A6C34878D82A}">
                    <a16:rowId xmlns:a16="http://schemas.microsoft.com/office/drawing/2014/main" val="3510264297"/>
                  </a:ext>
                </a:extLst>
              </a:tr>
              <a:tr h="181060">
                <a:tc>
                  <a:txBody>
                    <a:bodyPr/>
                    <a:lstStyle/>
                    <a:p>
                      <a:pPr>
                        <a:lnSpc>
                          <a:spcPct val="107000"/>
                        </a:lnSpc>
                        <a:spcAft>
                          <a:spcPts val="0"/>
                        </a:spcAft>
                      </a:pPr>
                      <a:r>
                        <a:rPr lang="en-US" sz="1200">
                          <a:effectLst/>
                        </a:rPr>
                        <a:t>Technique Name</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Efficiency</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Technique Name</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Efficiency</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extLst>
                  <a:ext uri="{0D108BD9-81ED-4DB2-BD59-A6C34878D82A}">
                    <a16:rowId xmlns:a16="http://schemas.microsoft.com/office/drawing/2014/main" val="544878109"/>
                  </a:ext>
                </a:extLst>
              </a:tr>
              <a:tr h="1506990">
                <a:tc>
                  <a:txBody>
                    <a:bodyPr/>
                    <a:lstStyle/>
                    <a:p>
                      <a:pPr>
                        <a:lnSpc>
                          <a:spcPct val="107000"/>
                        </a:lnSpc>
                        <a:spcAft>
                          <a:spcPts val="0"/>
                        </a:spcAft>
                      </a:pPr>
                      <a:r>
                        <a:rPr lang="en-US" sz="1200">
                          <a:effectLst/>
                        </a:rPr>
                        <a:t>Traffic Density:</a:t>
                      </a:r>
                      <a:endParaRPr lang="en-PK" sz="1200">
                        <a:effectLst/>
                      </a:endParaRPr>
                    </a:p>
                    <a:p>
                      <a:pPr>
                        <a:lnSpc>
                          <a:spcPct val="107000"/>
                        </a:lnSpc>
                        <a:spcAft>
                          <a:spcPts val="0"/>
                        </a:spcAft>
                      </a:pPr>
                      <a:r>
                        <a:rPr lang="en-US" sz="1200">
                          <a:effectLst/>
                        </a:rPr>
                        <a:t>Finding the density of vehicles along a road and follow a certain algorithm to direct the vehicles</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On spot detection and handling of traffic. Requires good financial investment</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Communication Relay Nodes:</a:t>
                      </a:r>
                      <a:endParaRPr lang="en-PK" sz="1200">
                        <a:effectLst/>
                      </a:endParaRPr>
                    </a:p>
                    <a:p>
                      <a:pPr>
                        <a:lnSpc>
                          <a:spcPct val="107000"/>
                        </a:lnSpc>
                        <a:spcAft>
                          <a:spcPts val="0"/>
                        </a:spcAft>
                      </a:pPr>
                      <a:r>
                        <a:rPr lang="en-US" sz="1200">
                          <a:effectLst/>
                        </a:rPr>
                        <a:t>UAVs can act as relay nodes, which connect disconnected mobile ad hoc network (MANET) clusters. In this case, nodes belonging to different disconnected clusters can communication with each other by using a UAV, which can be placed in a strategic position between the two clusters.</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dirty="0">
                          <a:effectLst/>
                        </a:rPr>
                        <a:t>provide robust and reliable connectivity for all of the clusters in the MANET.</a:t>
                      </a:r>
                      <a:endParaRPr lang="en-PK" sz="1200" dirty="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extLst>
                  <a:ext uri="{0D108BD9-81ED-4DB2-BD59-A6C34878D82A}">
                    <a16:rowId xmlns:a16="http://schemas.microsoft.com/office/drawing/2014/main" val="3968728521"/>
                  </a:ext>
                </a:extLst>
              </a:tr>
              <a:tr h="1128153">
                <a:tc>
                  <a:txBody>
                    <a:bodyPr/>
                    <a:lstStyle/>
                    <a:p>
                      <a:pPr>
                        <a:lnSpc>
                          <a:spcPct val="107000"/>
                        </a:lnSpc>
                        <a:spcAft>
                          <a:spcPts val="0"/>
                        </a:spcAft>
                      </a:pPr>
                      <a:r>
                        <a:rPr lang="en-US" sz="1200">
                          <a:effectLst/>
                        </a:rPr>
                        <a:t>Path Optimization:</a:t>
                      </a:r>
                      <a:endParaRPr lang="en-PK" sz="1200">
                        <a:effectLst/>
                      </a:endParaRPr>
                    </a:p>
                    <a:p>
                      <a:pPr>
                        <a:lnSpc>
                          <a:spcPct val="107000"/>
                        </a:lnSpc>
                        <a:spcAft>
                          <a:spcPts val="0"/>
                        </a:spcAft>
                      </a:pPr>
                      <a:r>
                        <a:rPr lang="en-US" sz="1200">
                          <a:effectLst/>
                        </a:rPr>
                        <a:t>Deciding an optimal path, for an incoming vehicle based on the traffic present at the approaching junction</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Real-time analysis of data to find an easy path, but not applicable for all situations where alternative path is not present</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Network Gateways:</a:t>
                      </a:r>
                      <a:endParaRPr lang="en-PK" sz="1200">
                        <a:effectLst/>
                      </a:endParaRPr>
                    </a:p>
                    <a:p>
                      <a:pPr>
                        <a:lnSpc>
                          <a:spcPct val="107000"/>
                        </a:lnSpc>
                        <a:spcAft>
                          <a:spcPts val="0"/>
                        </a:spcAft>
                      </a:pPr>
                      <a:r>
                        <a:rPr lang="en-US" sz="1200">
                          <a:effectLst/>
                        </a:rPr>
                        <a:t>In remote geographic or disaster-stricken areas, one or more UAVs can provide connectivity to backbone networks, communication infrastructure, or the Internet by acting as gateway nodes.</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Rapidly and efficiently deployed to perform this task in a very dynamic, and cost-effective manner</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extLst>
                  <a:ext uri="{0D108BD9-81ED-4DB2-BD59-A6C34878D82A}">
                    <a16:rowId xmlns:a16="http://schemas.microsoft.com/office/drawing/2014/main" val="3199887191"/>
                  </a:ext>
                </a:extLst>
              </a:tr>
              <a:tr h="1317572">
                <a:tc>
                  <a:txBody>
                    <a:bodyPr/>
                    <a:lstStyle/>
                    <a:p>
                      <a:pPr>
                        <a:lnSpc>
                          <a:spcPct val="107000"/>
                        </a:lnSpc>
                        <a:spcAft>
                          <a:spcPts val="0"/>
                        </a:spcAft>
                      </a:pPr>
                      <a:r>
                        <a:rPr lang="en-US" sz="1200">
                          <a:effectLst/>
                        </a:rPr>
                        <a:t>Information Chaining System:</a:t>
                      </a:r>
                      <a:endParaRPr lang="en-PK" sz="1200">
                        <a:effectLst/>
                      </a:endParaRPr>
                    </a:p>
                    <a:p>
                      <a:pPr>
                        <a:lnSpc>
                          <a:spcPct val="107000"/>
                        </a:lnSpc>
                        <a:spcAft>
                          <a:spcPts val="0"/>
                        </a:spcAft>
                      </a:pPr>
                      <a:r>
                        <a:rPr lang="en-US" sz="1200">
                          <a:effectLst/>
                        </a:rPr>
                        <a:t>To inform the vehicles about the traffic along any lane and directing them to change to another route if necessary</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Useful in routing of vehicles in an optimized path, but highly developed and error-free system is required else ambiguous situation may arise</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Assisted Sensing:</a:t>
                      </a:r>
                      <a:endParaRPr lang="en-PK" sz="1200">
                        <a:effectLst/>
                      </a:endParaRPr>
                    </a:p>
                    <a:p>
                      <a:pPr>
                        <a:lnSpc>
                          <a:spcPct val="107000"/>
                        </a:lnSpc>
                        <a:spcAft>
                          <a:spcPts val="0"/>
                        </a:spcAft>
                      </a:pPr>
                      <a:r>
                        <a:rPr lang="en-US" sz="1200">
                          <a:effectLst/>
                        </a:rPr>
                        <a:t>A range of UAV applications require multiple collaborative UAVs to sense an area or to inspect an infrastructure using one or more types of sensors like cameras, heat sensors, radiation readers and different gas monitors.</a:t>
                      </a:r>
                      <a:endParaRPr lang="en-PK" sz="1200">
                        <a:effectLst/>
                      </a:endParaRPr>
                    </a:p>
                    <a:p>
                      <a:pPr>
                        <a:lnSpc>
                          <a:spcPct val="107000"/>
                        </a:lnSpc>
                        <a:spcAft>
                          <a:spcPts val="0"/>
                        </a:spcAft>
                      </a:pPr>
                      <a:r>
                        <a:rPr lang="en-US" sz="1200">
                          <a:effectLst/>
                        </a:rPr>
                        <a:t> </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UAVs together in organizing the operations and collectively gathering accurate and reliable information results in accurate and reliable solution.</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extLst>
                  <a:ext uri="{0D108BD9-81ED-4DB2-BD59-A6C34878D82A}">
                    <a16:rowId xmlns:a16="http://schemas.microsoft.com/office/drawing/2014/main" val="2334963841"/>
                  </a:ext>
                </a:extLst>
              </a:tr>
              <a:tr h="1128153">
                <a:tc>
                  <a:txBody>
                    <a:bodyPr/>
                    <a:lstStyle/>
                    <a:p>
                      <a:pPr>
                        <a:lnSpc>
                          <a:spcPct val="107000"/>
                        </a:lnSpc>
                        <a:spcAft>
                          <a:spcPts val="0"/>
                        </a:spcAft>
                      </a:pPr>
                      <a:r>
                        <a:rPr lang="en-US" sz="1200">
                          <a:effectLst/>
                        </a:rPr>
                        <a:t>Green Light Optimization:</a:t>
                      </a:r>
                      <a:endParaRPr lang="en-PK" sz="1200">
                        <a:effectLst/>
                      </a:endParaRPr>
                    </a:p>
                    <a:p>
                      <a:pPr>
                        <a:lnSpc>
                          <a:spcPct val="107000"/>
                        </a:lnSpc>
                        <a:spcAft>
                          <a:spcPts val="0"/>
                        </a:spcAft>
                      </a:pPr>
                      <a:r>
                        <a:rPr lang="en-US" sz="1200">
                          <a:effectLst/>
                        </a:rPr>
                        <a:t>Use of different logics like fuzzy logic and other simulation techniques to determine the green light length so that every lane is provided with some appropriate time slot</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Highly efficient system. Requires large capital for implementation</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a:effectLst/>
                        </a:rPr>
                        <a:t>Distributed Versus Centralized Control:</a:t>
                      </a:r>
                      <a:endParaRPr lang="en-PK" sz="1200">
                        <a:effectLst/>
                      </a:endParaRPr>
                    </a:p>
                    <a:p>
                      <a:pPr>
                        <a:lnSpc>
                          <a:spcPct val="107000"/>
                        </a:lnSpc>
                        <a:spcAft>
                          <a:spcPts val="0"/>
                        </a:spcAft>
                      </a:pPr>
                      <a:r>
                        <a:rPr lang="en-US" sz="1200">
                          <a:effectLst/>
                        </a:rPr>
                        <a:t>the middleware, which resides between the application and transport layer of each node., the gateway node has additional functions such as data aggregation, UAV to-Infrastructure QoS mapping, and other interface services.</a:t>
                      </a:r>
                      <a:endParaRPr lang="en-PK" sz="120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tc>
                  <a:txBody>
                    <a:bodyPr/>
                    <a:lstStyle/>
                    <a:p>
                      <a:pPr>
                        <a:lnSpc>
                          <a:spcPct val="107000"/>
                        </a:lnSpc>
                        <a:spcAft>
                          <a:spcPts val="0"/>
                        </a:spcAft>
                      </a:pPr>
                      <a:r>
                        <a:rPr lang="en-US" sz="1200" dirty="0">
                          <a:effectLst/>
                        </a:rPr>
                        <a:t>Bottleneck for communication and security and provides safe operations and maintain the fault tolerance mechanism.</a:t>
                      </a:r>
                      <a:endParaRPr lang="en-PK" sz="1200" dirty="0">
                        <a:effectLst/>
                        <a:latin typeface="Calibri" panose="020F0502020204030204" pitchFamily="34" charset="0"/>
                        <a:ea typeface="Calibri" panose="020F0502020204030204" pitchFamily="34" charset="0"/>
                        <a:cs typeface="Arial" panose="020B0604020202020204" pitchFamily="34" charset="0"/>
                      </a:endParaRPr>
                    </a:p>
                  </a:txBody>
                  <a:tcPr marL="34419" marR="34419" marT="0" marB="0"/>
                </a:tc>
                <a:extLst>
                  <a:ext uri="{0D108BD9-81ED-4DB2-BD59-A6C34878D82A}">
                    <a16:rowId xmlns:a16="http://schemas.microsoft.com/office/drawing/2014/main" val="2659550498"/>
                  </a:ext>
                </a:extLst>
              </a:tr>
            </a:tbl>
          </a:graphicData>
        </a:graphic>
      </p:graphicFrame>
    </p:spTree>
    <p:extLst>
      <p:ext uri="{BB962C8B-B14F-4D97-AF65-F5344CB8AC3E}">
        <p14:creationId xmlns:p14="http://schemas.microsoft.com/office/powerpoint/2010/main" val="3389870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E0C1B828-9E31-4C2A-B561-9C3EBFACFBF8}"/>
              </a:ext>
            </a:extLst>
          </p:cNvPr>
          <p:cNvSpPr>
            <a:spLocks noGrp="1"/>
          </p:cNvSpPr>
          <p:nvPr>
            <p:ph type="title"/>
          </p:nvPr>
        </p:nvSpPr>
        <p:spPr/>
        <p:txBody>
          <a:bodyPr>
            <a:normAutofit/>
          </a:bodyPr>
          <a:lstStyle/>
          <a:p>
            <a:r>
              <a:rPr lang="en-US" dirty="0"/>
              <a:t>Discrete Infrastructure and Techniques</a:t>
            </a:r>
            <a:endParaRPr lang="en-PK" dirty="0"/>
          </a:p>
        </p:txBody>
      </p:sp>
      <p:sp>
        <p:nvSpPr>
          <p:cNvPr id="3" name="Slide Number Placeholder 2">
            <a:extLst>
              <a:ext uri="{FF2B5EF4-FFF2-40B4-BE49-F238E27FC236}">
                <a16:creationId xmlns:a16="http://schemas.microsoft.com/office/drawing/2014/main" id="{951DF29E-8971-48A5-8C82-DFA9C6F4B951}"/>
              </a:ext>
            </a:extLst>
          </p:cNvPr>
          <p:cNvSpPr>
            <a:spLocks noGrp="1"/>
          </p:cNvSpPr>
          <p:nvPr>
            <p:ph type="sldNum" sz="quarter" idx="12"/>
          </p:nvPr>
        </p:nvSpPr>
        <p:spPr/>
        <p:txBody>
          <a:bodyPr/>
          <a:lstStyle/>
          <a:p>
            <a:fld id="{03DC2DEF-D2FE-4B45-ABA4-9F153FD1C98A}" type="slidenum">
              <a:rPr lang="en-US" smtClean="0"/>
              <a:t>11</a:t>
            </a:fld>
            <a:endParaRPr lang="en-US" dirty="0"/>
          </a:p>
        </p:txBody>
      </p:sp>
      <p:graphicFrame>
        <p:nvGraphicFramePr>
          <p:cNvPr id="2" name="Table 1">
            <a:extLst>
              <a:ext uri="{FF2B5EF4-FFF2-40B4-BE49-F238E27FC236}">
                <a16:creationId xmlns:a16="http://schemas.microsoft.com/office/drawing/2014/main" id="{0C6F4F90-BE68-4C2F-9FF7-EA43EE36EEF0}"/>
              </a:ext>
            </a:extLst>
          </p:cNvPr>
          <p:cNvGraphicFramePr>
            <a:graphicFrameLocks noGrp="1"/>
          </p:cNvGraphicFramePr>
          <p:nvPr>
            <p:extLst>
              <p:ext uri="{D42A27DB-BD31-4B8C-83A1-F6EECF244321}">
                <p14:modId xmlns:p14="http://schemas.microsoft.com/office/powerpoint/2010/main" val="3826871689"/>
              </p:ext>
            </p:extLst>
          </p:nvPr>
        </p:nvGraphicFramePr>
        <p:xfrm>
          <a:off x="142269" y="1097281"/>
          <a:ext cx="11894560" cy="5278581"/>
        </p:xfrm>
        <a:graphic>
          <a:graphicData uri="http://schemas.openxmlformats.org/drawingml/2006/table">
            <a:tbl>
              <a:tblPr firstRow="1" firstCol="1" bandRow="1">
                <a:tableStyleId>{5C22544A-7EE6-4342-B048-85BDC9FD1C3A}</a:tableStyleId>
              </a:tblPr>
              <a:tblGrid>
                <a:gridCol w="2973004">
                  <a:extLst>
                    <a:ext uri="{9D8B030D-6E8A-4147-A177-3AD203B41FA5}">
                      <a16:colId xmlns:a16="http://schemas.microsoft.com/office/drawing/2014/main" val="3901014081"/>
                    </a:ext>
                  </a:extLst>
                </a:gridCol>
                <a:gridCol w="2973004">
                  <a:extLst>
                    <a:ext uri="{9D8B030D-6E8A-4147-A177-3AD203B41FA5}">
                      <a16:colId xmlns:a16="http://schemas.microsoft.com/office/drawing/2014/main" val="2493781128"/>
                    </a:ext>
                  </a:extLst>
                </a:gridCol>
                <a:gridCol w="2974276">
                  <a:extLst>
                    <a:ext uri="{9D8B030D-6E8A-4147-A177-3AD203B41FA5}">
                      <a16:colId xmlns:a16="http://schemas.microsoft.com/office/drawing/2014/main" val="1462578372"/>
                    </a:ext>
                  </a:extLst>
                </a:gridCol>
                <a:gridCol w="2974276">
                  <a:extLst>
                    <a:ext uri="{9D8B030D-6E8A-4147-A177-3AD203B41FA5}">
                      <a16:colId xmlns:a16="http://schemas.microsoft.com/office/drawing/2014/main" val="4109555687"/>
                    </a:ext>
                  </a:extLst>
                </a:gridCol>
              </a:tblGrid>
              <a:tr h="399783">
                <a:tc>
                  <a:txBody>
                    <a:bodyPr/>
                    <a:lstStyle/>
                    <a:p>
                      <a:pPr>
                        <a:lnSpc>
                          <a:spcPct val="107000"/>
                        </a:lnSpc>
                        <a:spcAft>
                          <a:spcPts val="0"/>
                        </a:spcAft>
                      </a:pPr>
                      <a:r>
                        <a:rPr lang="en-US" sz="1600">
                          <a:effectLst/>
                        </a:rPr>
                        <a:t>Aerial Imagery</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High-Definition Imagery</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Mean Shift Tracking</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Moving Target Indication</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586423171"/>
                  </a:ext>
                </a:extLst>
              </a:tr>
              <a:tr h="1626266">
                <a:tc>
                  <a:txBody>
                    <a:bodyPr/>
                    <a:lstStyle/>
                    <a:p>
                      <a:pPr>
                        <a:lnSpc>
                          <a:spcPct val="107000"/>
                        </a:lnSpc>
                        <a:spcAft>
                          <a:spcPts val="0"/>
                        </a:spcAft>
                      </a:pPr>
                      <a:r>
                        <a:rPr lang="en-US" sz="1600" dirty="0">
                          <a:effectLst/>
                        </a:rPr>
                        <a:t>Efficiency:</a:t>
                      </a:r>
                      <a:endParaRPr lang="en-PK" sz="1600" dirty="0">
                        <a:effectLst/>
                      </a:endParaRPr>
                    </a:p>
                    <a:p>
                      <a:pPr>
                        <a:lnSpc>
                          <a:spcPct val="107000"/>
                        </a:lnSpc>
                        <a:spcAft>
                          <a:spcPts val="0"/>
                        </a:spcAft>
                      </a:pPr>
                      <a:r>
                        <a:rPr lang="en-US" sz="1600" dirty="0">
                          <a:effectLst/>
                        </a:rPr>
                        <a:t>A reasonably accurate estimate of the overall accuracy of the program is achieved by using the threshold of the fast detection algorithm</a:t>
                      </a:r>
                      <a:endParaRPr lang="en-PK"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Efficiency:</a:t>
                      </a:r>
                      <a:endParaRPr lang="en-PK" sz="1600">
                        <a:effectLst/>
                      </a:endParaRPr>
                    </a:p>
                    <a:p>
                      <a:pPr>
                        <a:lnSpc>
                          <a:spcPct val="107000"/>
                        </a:lnSpc>
                        <a:spcAft>
                          <a:spcPts val="0"/>
                        </a:spcAft>
                      </a:pPr>
                      <a:r>
                        <a:rPr lang="en-US" sz="1600">
                          <a:effectLst/>
                        </a:rPr>
                        <a:t>High-definition air-born imagery is used efficiently for obtaining traffic flow data.</a:t>
                      </a:r>
                      <a:endParaRPr lang="en-PK" sz="1600">
                        <a:effectLst/>
                      </a:endParaRPr>
                    </a:p>
                    <a:p>
                      <a:pPr>
                        <a:lnSpc>
                          <a:spcPct val="107000"/>
                        </a:lnSpc>
                        <a:spcAft>
                          <a:spcPts val="0"/>
                        </a:spcAft>
                      </a:pPr>
                      <a:r>
                        <a:rPr lang="en-US" sz="1600">
                          <a:effectLst/>
                        </a:rPr>
                        <a:t> </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Efficiency: </a:t>
                      </a:r>
                      <a:endParaRPr lang="en-PK" sz="1600">
                        <a:effectLst/>
                      </a:endParaRPr>
                    </a:p>
                    <a:p>
                      <a:pPr>
                        <a:lnSpc>
                          <a:spcPct val="107000"/>
                        </a:lnSpc>
                        <a:spcAft>
                          <a:spcPts val="0"/>
                        </a:spcAft>
                      </a:pPr>
                      <a:r>
                        <a:rPr lang="en-US" sz="1600">
                          <a:effectLst/>
                        </a:rPr>
                        <a:t>Mean Shift algorithm along with particle filtering can solve the problems caused by fast moving objects in UAV videos.</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Efficiency:</a:t>
                      </a:r>
                      <a:endParaRPr lang="en-PK" sz="1600">
                        <a:effectLst/>
                      </a:endParaRPr>
                    </a:p>
                    <a:p>
                      <a:pPr>
                        <a:lnSpc>
                          <a:spcPct val="107000"/>
                        </a:lnSpc>
                        <a:spcAft>
                          <a:spcPts val="0"/>
                        </a:spcAft>
                      </a:pPr>
                      <a:r>
                        <a:rPr lang="en-US" sz="1600">
                          <a:effectLst/>
                        </a:rPr>
                        <a:t>Performs well on the datasets from the supermarket even with complex 3D structures.</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997357109"/>
                  </a:ext>
                </a:extLst>
              </a:tr>
              <a:tr h="1626266">
                <a:tc>
                  <a:txBody>
                    <a:bodyPr/>
                    <a:lstStyle/>
                    <a:p>
                      <a:pPr>
                        <a:lnSpc>
                          <a:spcPct val="107000"/>
                        </a:lnSpc>
                        <a:spcAft>
                          <a:spcPts val="0"/>
                        </a:spcAft>
                      </a:pPr>
                      <a:r>
                        <a:rPr lang="en-US" sz="1600">
                          <a:effectLst/>
                        </a:rPr>
                        <a:t>Constraints:</a:t>
                      </a:r>
                      <a:endParaRPr lang="en-PK" sz="1600">
                        <a:effectLst/>
                      </a:endParaRPr>
                    </a:p>
                    <a:p>
                      <a:pPr>
                        <a:lnSpc>
                          <a:spcPct val="107000"/>
                        </a:lnSpc>
                        <a:spcAft>
                          <a:spcPts val="0"/>
                        </a:spcAft>
                      </a:pPr>
                      <a:r>
                        <a:rPr lang="en-US" sz="1600">
                          <a:effectLst/>
                        </a:rPr>
                        <a:t>Due to its ability to retain nearly all the vehicles in the set while successfully reducing the false positives by half.</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Constraints:</a:t>
                      </a:r>
                      <a:endParaRPr lang="en-PK" sz="1600">
                        <a:effectLst/>
                      </a:endParaRPr>
                    </a:p>
                    <a:p>
                      <a:pPr>
                        <a:lnSpc>
                          <a:spcPct val="107000"/>
                        </a:lnSpc>
                        <a:spcAft>
                          <a:spcPts val="0"/>
                        </a:spcAft>
                      </a:pPr>
                      <a:r>
                        <a:rPr lang="en-US" sz="1600">
                          <a:effectLst/>
                        </a:rPr>
                        <a:t>Vehicles are tracked and traffic parameters are calculated. Keeping in view the adequate Sampling.</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Constraints:</a:t>
                      </a:r>
                      <a:endParaRPr lang="en-PK" sz="1600">
                        <a:effectLst/>
                      </a:endParaRPr>
                    </a:p>
                    <a:p>
                      <a:pPr>
                        <a:lnSpc>
                          <a:spcPct val="107000"/>
                        </a:lnSpc>
                        <a:spcAft>
                          <a:spcPts val="0"/>
                        </a:spcAft>
                      </a:pPr>
                      <a:r>
                        <a:rPr lang="en-US" sz="1600">
                          <a:effectLst/>
                        </a:rPr>
                        <a:t>Small objects are rarely lost which makes this algorithm valuable in UAV videos to track fast small moving objects like vehicles in highways.</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Constraints:</a:t>
                      </a:r>
                      <a:endParaRPr lang="en-PK" sz="1600">
                        <a:effectLst/>
                      </a:endParaRPr>
                    </a:p>
                    <a:p>
                      <a:pPr>
                        <a:lnSpc>
                          <a:spcPct val="107000"/>
                        </a:lnSpc>
                        <a:spcAft>
                          <a:spcPts val="0"/>
                        </a:spcAft>
                      </a:pPr>
                      <a:r>
                        <a:rPr lang="en-US" sz="1600">
                          <a:effectLst/>
                        </a:rPr>
                        <a:t>False alarms and missing targets remain even after the stage two thus some clearly moving objects are not detected.</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200423292"/>
                  </a:ext>
                </a:extLst>
              </a:tr>
              <a:tr h="1626266">
                <a:tc>
                  <a:txBody>
                    <a:bodyPr/>
                    <a:lstStyle/>
                    <a:p>
                      <a:pPr>
                        <a:lnSpc>
                          <a:spcPct val="107000"/>
                        </a:lnSpc>
                        <a:spcAft>
                          <a:spcPts val="0"/>
                        </a:spcAft>
                      </a:pPr>
                      <a:r>
                        <a:rPr lang="en-US" sz="1600">
                          <a:effectLst/>
                        </a:rPr>
                        <a:t>Analysis:</a:t>
                      </a:r>
                      <a:endParaRPr lang="en-PK" sz="1600">
                        <a:effectLst/>
                      </a:endParaRPr>
                    </a:p>
                    <a:p>
                      <a:pPr>
                        <a:lnSpc>
                          <a:spcPct val="107000"/>
                        </a:lnSpc>
                        <a:spcAft>
                          <a:spcPts val="0"/>
                        </a:spcAft>
                      </a:pPr>
                      <a:r>
                        <a:rPr lang="en-US" sz="1600">
                          <a:effectLst/>
                        </a:rPr>
                        <a:t>The rotation invariant HoG, did not perform well due to the reflective water that was in the background.</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Analysis:</a:t>
                      </a:r>
                      <a:endParaRPr lang="en-PK" sz="1600">
                        <a:effectLst/>
                      </a:endParaRPr>
                    </a:p>
                    <a:p>
                      <a:pPr>
                        <a:lnSpc>
                          <a:spcPct val="107000"/>
                        </a:lnSpc>
                        <a:spcAft>
                          <a:spcPts val="0"/>
                        </a:spcAft>
                      </a:pPr>
                      <a:r>
                        <a:rPr lang="en-US" sz="1600">
                          <a:effectLst/>
                        </a:rPr>
                        <a:t>Only a small group of vehicles was able to be tracked for a long distance due to 6 sec Video limitation.</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a:effectLst/>
                        </a:rPr>
                        <a:t>Analysis:</a:t>
                      </a:r>
                      <a:endParaRPr lang="en-PK" sz="1600">
                        <a:effectLst/>
                      </a:endParaRPr>
                    </a:p>
                    <a:p>
                      <a:pPr>
                        <a:lnSpc>
                          <a:spcPct val="107000"/>
                        </a:lnSpc>
                        <a:spcAft>
                          <a:spcPts val="0"/>
                        </a:spcAft>
                      </a:pPr>
                      <a:r>
                        <a:rPr lang="en-US" sz="1600">
                          <a:effectLst/>
                        </a:rPr>
                        <a:t>The Mean Shift can track the objects on time only when the objects are known.</a:t>
                      </a:r>
                      <a:endParaRPr lang="en-PK"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7000"/>
                        </a:lnSpc>
                        <a:spcAft>
                          <a:spcPts val="0"/>
                        </a:spcAft>
                      </a:pPr>
                      <a:r>
                        <a:rPr lang="en-US" sz="1600" dirty="0">
                          <a:effectLst/>
                        </a:rPr>
                        <a:t>Analysis:</a:t>
                      </a:r>
                      <a:endParaRPr lang="en-PK" sz="1600" dirty="0">
                        <a:effectLst/>
                      </a:endParaRPr>
                    </a:p>
                    <a:p>
                      <a:pPr>
                        <a:lnSpc>
                          <a:spcPct val="107000"/>
                        </a:lnSpc>
                        <a:spcAft>
                          <a:spcPts val="0"/>
                        </a:spcAft>
                      </a:pPr>
                      <a:r>
                        <a:rPr lang="en-US" sz="1600" dirty="0">
                          <a:effectLst/>
                        </a:rPr>
                        <a:t>The geometrical interpretation of the scene is not well constrained and that causes problems even with a smooth traffic flow on the motorway.</a:t>
                      </a:r>
                      <a:endParaRPr lang="en-PK"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549377522"/>
                  </a:ext>
                </a:extLst>
              </a:tr>
            </a:tbl>
          </a:graphicData>
        </a:graphic>
      </p:graphicFrame>
    </p:spTree>
    <p:extLst>
      <p:ext uri="{BB962C8B-B14F-4D97-AF65-F5344CB8AC3E}">
        <p14:creationId xmlns:p14="http://schemas.microsoft.com/office/powerpoint/2010/main" val="38998423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p:txBody>
          <a:bodyPr/>
          <a:lstStyle/>
          <a:p>
            <a:r>
              <a:rPr lang="en-US" dirty="0"/>
              <a:t>Deductive Reasoning Agent</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p:txBody>
          <a:bodyPr/>
          <a:lstStyle/>
          <a:p>
            <a:fld id="{03DC2DEF-D2FE-4B45-ABA4-9F153FD1C98A}" type="slidenum">
              <a:rPr lang="en-US" smtClean="0"/>
              <a:t>12</a:t>
            </a:fld>
            <a:endParaRPr lang="en-US" dirty="0"/>
          </a:p>
        </p:txBody>
      </p:sp>
      <p:sp>
        <p:nvSpPr>
          <p:cNvPr id="11" name="Content Placeholder 10">
            <a:extLst>
              <a:ext uri="{FF2B5EF4-FFF2-40B4-BE49-F238E27FC236}">
                <a16:creationId xmlns:a16="http://schemas.microsoft.com/office/drawing/2014/main" id="{2B253683-524F-46CF-BFCD-BFF6A7A920A7}"/>
              </a:ext>
            </a:extLst>
          </p:cNvPr>
          <p:cNvSpPr>
            <a:spLocks noGrp="1"/>
          </p:cNvSpPr>
          <p:nvPr>
            <p:ph sz="half" idx="2"/>
          </p:nvPr>
        </p:nvSpPr>
        <p:spPr>
          <a:xfrm>
            <a:off x="371476" y="2244436"/>
            <a:ext cx="11520486" cy="3848793"/>
          </a:xfrm>
        </p:spPr>
        <p:txBody>
          <a:bodyPr>
            <a:normAutofit/>
          </a:bodyPr>
          <a:lstStyle/>
          <a:p>
            <a:r>
              <a:rPr lang="en-US" dirty="0"/>
              <a:t>(x, y, z) starts from (0,0,0) which is starting point for agent on map. </a:t>
            </a:r>
          </a:p>
          <a:p>
            <a:r>
              <a:rPr lang="en-US" dirty="0"/>
              <a:t>Since drone moves in 3d space so we have to keep track of all 3 dimensions. </a:t>
            </a:r>
          </a:p>
          <a:p>
            <a:r>
              <a:rPr lang="en-US" dirty="0"/>
              <a:t>A night vision camera will be used by agent for surveillance at night. </a:t>
            </a:r>
          </a:p>
          <a:p>
            <a:r>
              <a:rPr lang="en-US" dirty="0"/>
              <a:t>Each agent will cover 1000 meters in all directions. </a:t>
            </a:r>
          </a:p>
          <a:p>
            <a:r>
              <a:rPr lang="en-US" dirty="0"/>
              <a:t>Whenever an agent moves forward it will signal other agents since it’s a multiagent system environment all agents will coordinate with each other to rescue the situation. </a:t>
            </a:r>
          </a:p>
          <a:p>
            <a:r>
              <a:rPr lang="en-US" dirty="0"/>
              <a:t>These drone agents will be connected to a shared network from where they will fetch data to observe the situation and in which the violation data will be stored so the agents will be in sync. </a:t>
            </a:r>
          </a:p>
          <a:p>
            <a:r>
              <a:rPr lang="en-US" dirty="0"/>
              <a:t>Each action which depicts will be saved and each agent’s camera will be programmed to detect it.</a:t>
            </a:r>
            <a:endParaRPr lang="en-PK" dirty="0"/>
          </a:p>
        </p:txBody>
      </p:sp>
    </p:spTree>
    <p:extLst>
      <p:ext uri="{BB962C8B-B14F-4D97-AF65-F5344CB8AC3E}">
        <p14:creationId xmlns:p14="http://schemas.microsoft.com/office/powerpoint/2010/main" val="1356501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p:txBody>
          <a:bodyPr/>
          <a:lstStyle/>
          <a:p>
            <a:r>
              <a:rPr lang="en-US" dirty="0"/>
              <a:t>Deduction Rules</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p:txBody>
          <a:bodyPr/>
          <a:lstStyle/>
          <a:p>
            <a:fld id="{03DC2DEF-D2FE-4B45-ABA4-9F153FD1C98A}" type="slidenum">
              <a:rPr lang="en-US" smtClean="0"/>
              <a:t>13</a:t>
            </a:fld>
            <a:endParaRPr lang="en-US" dirty="0"/>
          </a:p>
        </p:txBody>
      </p:sp>
      <p:sp>
        <p:nvSpPr>
          <p:cNvPr id="11" name="Content Placeholder 10">
            <a:extLst>
              <a:ext uri="{FF2B5EF4-FFF2-40B4-BE49-F238E27FC236}">
                <a16:creationId xmlns:a16="http://schemas.microsoft.com/office/drawing/2014/main" id="{2B253683-524F-46CF-BFCD-BFF6A7A920A7}"/>
              </a:ext>
            </a:extLst>
          </p:cNvPr>
          <p:cNvSpPr>
            <a:spLocks noGrp="1"/>
          </p:cNvSpPr>
          <p:nvPr>
            <p:ph sz="half" idx="2"/>
          </p:nvPr>
        </p:nvSpPr>
        <p:spPr>
          <a:xfrm>
            <a:off x="371476" y="2244436"/>
            <a:ext cx="11520486" cy="3848793"/>
          </a:xfrm>
        </p:spPr>
        <p:txBody>
          <a:bodyPr>
            <a:normAutofit lnSpcReduction="10000"/>
          </a:bodyPr>
          <a:lstStyle/>
          <a:p>
            <a:pPr lvl="0"/>
            <a:r>
              <a:rPr lang="en-US" dirty="0"/>
              <a:t>In (x, y, z) ∧ See (person driving with a suspended license) −→ Do (save the record in database) Do (alert police)</a:t>
            </a:r>
            <a:endParaRPr lang="en-PK" dirty="0"/>
          </a:p>
          <a:p>
            <a:pPr lvl="0"/>
            <a:r>
              <a:rPr lang="en-US" dirty="0"/>
              <a:t>In (x, y, z) ∧ See (Fake Plate vehicle) −→ Do (Inform Police) ∧ Do (Save car plate number) ∧ Do (follow it)</a:t>
            </a:r>
            <a:endParaRPr lang="en-PK" dirty="0"/>
          </a:p>
          <a:p>
            <a:pPr lvl="0"/>
            <a:r>
              <a:rPr lang="en-US" dirty="0"/>
              <a:t> In (x, y, z) ∧ See (Speed limit crossing vehicle) −→ Do (Save a challan in database by the car information) ∧ Do (send challan at owner’s address)</a:t>
            </a:r>
            <a:endParaRPr lang="en-PK" dirty="0"/>
          </a:p>
          <a:p>
            <a:pPr lvl="0"/>
            <a:r>
              <a:rPr lang="en-US" dirty="0"/>
              <a:t>In (x, y, z) ∧ See (Swerving) −→ Do (Save a challan in database by the car information) ∧ Do (send challan at owner’s address)</a:t>
            </a:r>
            <a:endParaRPr lang="en-PK" dirty="0"/>
          </a:p>
          <a:p>
            <a:pPr lvl="0"/>
            <a:r>
              <a:rPr lang="en-US" dirty="0"/>
              <a:t>In (x, y, z) ∧ See (not wearing a seat belt) −→ Do (Save a challan in database by the car information) ∧ Do (send challan at owner’s address)</a:t>
            </a:r>
            <a:endParaRPr lang="en-PK" dirty="0"/>
          </a:p>
          <a:p>
            <a:pPr lvl="0"/>
            <a:r>
              <a:rPr lang="en-US" dirty="0"/>
              <a:t>In (x, y, z) ∧ See (not securing young passengers in a child safety seat) −→ Do (Save a challan in database by the car information) ∧ Do (send challan at owner’s address)</a:t>
            </a:r>
            <a:endParaRPr lang="en-PK" dirty="0"/>
          </a:p>
          <a:p>
            <a:pPr lvl="0"/>
            <a:r>
              <a:rPr lang="en-US" dirty="0"/>
              <a:t> In (x, y, z) ∧ See (Talking on a cell phone) −→ Do (Save a challan in database by the car information) ∧ Do (send challan at owner’s address) ∧ Do (alert police)</a:t>
            </a:r>
          </a:p>
          <a:p>
            <a:pPr lvl="0"/>
            <a:r>
              <a:rPr lang="en-US" dirty="0"/>
              <a:t>…..</a:t>
            </a:r>
            <a:endParaRPr lang="en-PK" dirty="0"/>
          </a:p>
        </p:txBody>
      </p:sp>
    </p:spTree>
    <p:extLst>
      <p:ext uri="{BB962C8B-B14F-4D97-AF65-F5344CB8AC3E}">
        <p14:creationId xmlns:p14="http://schemas.microsoft.com/office/powerpoint/2010/main" val="2689709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p:txBody>
          <a:bodyPr/>
          <a:lstStyle/>
          <a:p>
            <a:r>
              <a:rPr lang="en-US" dirty="0"/>
              <a:t>Conclusion</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p:txBody>
          <a:bodyPr/>
          <a:lstStyle/>
          <a:p>
            <a:fld id="{03DC2DEF-D2FE-4B45-ABA4-9F153FD1C98A}" type="slidenum">
              <a:rPr lang="en-US" smtClean="0"/>
              <a:t>14</a:t>
            </a:fld>
            <a:endParaRPr lang="en-US" dirty="0"/>
          </a:p>
        </p:txBody>
      </p:sp>
      <p:sp>
        <p:nvSpPr>
          <p:cNvPr id="11" name="Content Placeholder 10">
            <a:extLst>
              <a:ext uri="{FF2B5EF4-FFF2-40B4-BE49-F238E27FC236}">
                <a16:creationId xmlns:a16="http://schemas.microsoft.com/office/drawing/2014/main" id="{2B253683-524F-46CF-BFCD-BFF6A7A920A7}"/>
              </a:ext>
            </a:extLst>
          </p:cNvPr>
          <p:cNvSpPr>
            <a:spLocks noGrp="1"/>
          </p:cNvSpPr>
          <p:nvPr>
            <p:ph sz="half" idx="2"/>
          </p:nvPr>
        </p:nvSpPr>
        <p:spPr>
          <a:xfrm>
            <a:off x="371476" y="2244436"/>
            <a:ext cx="11520486" cy="3848793"/>
          </a:xfrm>
        </p:spPr>
        <p:txBody>
          <a:bodyPr>
            <a:normAutofit/>
          </a:bodyPr>
          <a:lstStyle/>
          <a:p>
            <a:pPr marL="0" indent="0" algn="ctr">
              <a:buNone/>
            </a:pPr>
            <a:r>
              <a:rPr lang="en-US" sz="2400" dirty="0"/>
              <a:t>UAVs can be very useful for traffic monitoring. However, issues with UAV deployment for civil applications must be addressed. Maneuverability and wireless network communication are two of the key points that make unmanned air vehicles more useful than the other methods currently used. The capability of tracking vehicles on the ground and allowance of the transmission and reception of instructions and image and video information to a ground base could be used on board (Radar, Vision, Hybrid), but also on the type of processing (on-board, off-board) of the data in vision sensors.</a:t>
            </a:r>
            <a:endParaRPr lang="en-PK" sz="2400" dirty="0"/>
          </a:p>
        </p:txBody>
      </p:sp>
    </p:spTree>
    <p:extLst>
      <p:ext uri="{BB962C8B-B14F-4D97-AF65-F5344CB8AC3E}">
        <p14:creationId xmlns:p14="http://schemas.microsoft.com/office/powerpoint/2010/main" val="32102170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E0C1B828-9E31-4C2A-B561-9C3EBFACFBF8}"/>
              </a:ext>
            </a:extLst>
          </p:cNvPr>
          <p:cNvSpPr>
            <a:spLocks noGrp="1"/>
          </p:cNvSpPr>
          <p:nvPr>
            <p:ph type="title"/>
          </p:nvPr>
        </p:nvSpPr>
        <p:spPr/>
        <p:txBody>
          <a:bodyPr>
            <a:normAutofit/>
          </a:bodyPr>
          <a:lstStyle/>
          <a:p>
            <a:r>
              <a:rPr lang="en-US" dirty="0"/>
              <a:t>References</a:t>
            </a:r>
            <a:endParaRPr lang="en-PK" dirty="0"/>
          </a:p>
        </p:txBody>
      </p:sp>
      <p:sp>
        <p:nvSpPr>
          <p:cNvPr id="3" name="Slide Number Placeholder 2">
            <a:extLst>
              <a:ext uri="{FF2B5EF4-FFF2-40B4-BE49-F238E27FC236}">
                <a16:creationId xmlns:a16="http://schemas.microsoft.com/office/drawing/2014/main" id="{951DF29E-8971-48A5-8C82-DFA9C6F4B951}"/>
              </a:ext>
            </a:extLst>
          </p:cNvPr>
          <p:cNvSpPr>
            <a:spLocks noGrp="1"/>
          </p:cNvSpPr>
          <p:nvPr>
            <p:ph type="sldNum" sz="quarter" idx="12"/>
          </p:nvPr>
        </p:nvSpPr>
        <p:spPr/>
        <p:txBody>
          <a:bodyPr/>
          <a:lstStyle/>
          <a:p>
            <a:fld id="{03DC2DEF-D2FE-4B45-ABA4-9F153FD1C98A}" type="slidenum">
              <a:rPr lang="en-US" smtClean="0"/>
              <a:t>15</a:t>
            </a:fld>
            <a:endParaRPr lang="en-US" dirty="0"/>
          </a:p>
        </p:txBody>
      </p:sp>
      <p:sp>
        <p:nvSpPr>
          <p:cNvPr id="4" name="Rectangle 3">
            <a:extLst>
              <a:ext uri="{FF2B5EF4-FFF2-40B4-BE49-F238E27FC236}">
                <a16:creationId xmlns:a16="http://schemas.microsoft.com/office/drawing/2014/main" id="{D6D5B08F-0473-4001-969C-C74FA67E4F76}"/>
              </a:ext>
            </a:extLst>
          </p:cNvPr>
          <p:cNvSpPr/>
          <p:nvPr/>
        </p:nvSpPr>
        <p:spPr>
          <a:xfrm>
            <a:off x="199505" y="1213657"/>
            <a:ext cx="11014364" cy="4045916"/>
          </a:xfrm>
          <a:prstGeom prst="rect">
            <a:avLst/>
          </a:prstGeom>
        </p:spPr>
        <p:txBody>
          <a:bodyPr wrap="square">
            <a:spAutoFit/>
          </a:bodyPr>
          <a:lstStyle/>
          <a:p>
            <a:pPr marL="304800" indent="-304800">
              <a:lnSpc>
                <a:spcPct val="107000"/>
              </a:lnSpc>
              <a:spcAft>
                <a:spcPts val="800"/>
              </a:spcAf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Biswas, S. P., Roy, P., &amp; Patra, N. (2015). </a:t>
            </a:r>
            <a:r>
              <a:rPr lang="en-US" i="1" dirty="0">
                <a:latin typeface="Calibri" panose="020F0502020204030204" pitchFamily="34" charset="0"/>
                <a:ea typeface="Calibri" panose="020F0502020204030204" pitchFamily="34" charset="0"/>
                <a:cs typeface="Calibri" panose="020F0502020204030204" pitchFamily="34" charset="0"/>
              </a:rPr>
              <a:t>Intelligent </a:t>
            </a:r>
            <a:r>
              <a:rPr lang="en-US" i="1" dirty="0" err="1">
                <a:latin typeface="Calibri" panose="020F0502020204030204" pitchFamily="34" charset="0"/>
                <a:ea typeface="Calibri" panose="020F0502020204030204" pitchFamily="34" charset="0"/>
                <a:cs typeface="Calibri" panose="020F0502020204030204" pitchFamily="34" charset="0"/>
              </a:rPr>
              <a:t>Traf</a:t>
            </a:r>
            <a:r>
              <a:rPr lang="en-US" i="1" dirty="0">
                <a:latin typeface="Calibri" panose="020F0502020204030204" pitchFamily="34" charset="0"/>
                <a:ea typeface="Calibri" panose="020F0502020204030204" pitchFamily="34" charset="0"/>
                <a:cs typeface="Calibri" panose="020F0502020204030204" pitchFamily="34" charset="0"/>
              </a:rPr>
              <a:t> fi c Monitoring System</a:t>
            </a:r>
            <a:r>
              <a:rPr lang="en-US" dirty="0">
                <a:latin typeface="Calibri" panose="020F0502020204030204" pitchFamily="34" charset="0"/>
                <a:ea typeface="Calibri" panose="020F0502020204030204" pitchFamily="34" charset="0"/>
                <a:cs typeface="Calibri" panose="020F0502020204030204" pitchFamily="34" charset="0"/>
              </a:rPr>
              <a:t>. </a:t>
            </a:r>
            <a:r>
              <a:rPr lang="en-US" i="1" dirty="0">
                <a:latin typeface="Calibri" panose="020F0502020204030204" pitchFamily="34" charset="0"/>
                <a:ea typeface="Calibri" panose="020F0502020204030204" pitchFamily="34" charset="0"/>
                <a:cs typeface="Calibri" panose="020F0502020204030204" pitchFamily="34" charset="0"/>
              </a:rPr>
              <a:t>October</a:t>
            </a:r>
            <a:r>
              <a:rPr lang="en-US" dirty="0">
                <a:latin typeface="Calibri" panose="020F0502020204030204" pitchFamily="34" charset="0"/>
                <a:ea typeface="Calibri" panose="020F0502020204030204" pitchFamily="34" charset="0"/>
                <a:cs typeface="Calibri" panose="020F0502020204030204" pitchFamily="34" charset="0"/>
              </a:rPr>
              <a:t>, 535–545. https://doi.org/10.1007/978-81-322-2523-2</a:t>
            </a:r>
            <a:endParaRPr lang="en-PK" dirty="0">
              <a:latin typeface="Calibri" panose="020F0502020204030204" pitchFamily="34" charset="0"/>
              <a:ea typeface="Calibri" panose="020F0502020204030204" pitchFamily="34" charset="0"/>
              <a:cs typeface="Arial" panose="020B0604020202020204" pitchFamily="34" charset="0"/>
            </a:endParaRPr>
          </a:p>
          <a:p>
            <a:pPr marL="304800" indent="-304800">
              <a:lnSpc>
                <a:spcPct val="107000"/>
              </a:lnSpc>
              <a:spcAft>
                <a:spcPts val="800"/>
              </a:spcAft>
              <a:buFont typeface="Arial" panose="020B0604020202020204" pitchFamily="34" charset="0"/>
              <a:buChar char="•"/>
            </a:pPr>
            <a:r>
              <a:rPr lang="en-US" dirty="0" err="1">
                <a:latin typeface="Calibri" panose="020F0502020204030204" pitchFamily="34" charset="0"/>
                <a:ea typeface="Calibri" panose="020F0502020204030204" pitchFamily="34" charset="0"/>
                <a:cs typeface="Calibri" panose="020F0502020204030204" pitchFamily="34" charset="0"/>
              </a:rPr>
              <a:t>Godinho</a:t>
            </a:r>
            <a:r>
              <a:rPr lang="en-US" dirty="0">
                <a:latin typeface="Calibri" panose="020F0502020204030204" pitchFamily="34" charset="0"/>
                <a:ea typeface="Calibri" panose="020F0502020204030204" pitchFamily="34" charset="0"/>
                <a:cs typeface="Calibri" panose="020F0502020204030204" pitchFamily="34" charset="0"/>
              </a:rPr>
              <a:t>, G. G., </a:t>
            </a:r>
            <a:r>
              <a:rPr lang="en-US" dirty="0" err="1">
                <a:latin typeface="Calibri" panose="020F0502020204030204" pitchFamily="34" charset="0"/>
                <a:ea typeface="Calibri" panose="020F0502020204030204" pitchFamily="34" charset="0"/>
                <a:cs typeface="Calibri" panose="020F0502020204030204" pitchFamily="34" charset="0"/>
              </a:rPr>
              <a:t>França</a:t>
            </a:r>
            <a:r>
              <a:rPr lang="en-US" dirty="0">
                <a:latin typeface="Calibri" panose="020F0502020204030204" pitchFamily="34" charset="0"/>
                <a:ea typeface="Calibri" panose="020F0502020204030204" pitchFamily="34" charset="0"/>
                <a:cs typeface="Calibri" panose="020F0502020204030204" pitchFamily="34" charset="0"/>
              </a:rPr>
              <a:t>, F. D. O., Freitas, J. M. A., Santos, F. M. L., Prandini, A., </a:t>
            </a:r>
            <a:r>
              <a:rPr lang="en-US" dirty="0" err="1">
                <a:latin typeface="Calibri" panose="020F0502020204030204" pitchFamily="34" charset="0"/>
                <a:ea typeface="Calibri" panose="020F0502020204030204" pitchFamily="34" charset="0"/>
                <a:cs typeface="Calibri" panose="020F0502020204030204" pitchFamily="34" charset="0"/>
              </a:rPr>
              <a:t>Godinho</a:t>
            </a:r>
            <a:r>
              <a:rPr lang="en-US" dirty="0">
                <a:latin typeface="Calibri" panose="020F0502020204030204" pitchFamily="34" charset="0"/>
                <a:ea typeface="Calibri" panose="020F0502020204030204" pitchFamily="34" charset="0"/>
                <a:cs typeface="Calibri" panose="020F0502020204030204" pitchFamily="34" charset="0"/>
              </a:rPr>
              <a:t>, A. C., &amp; Costa, R. P. D. P. (2015). </a:t>
            </a:r>
            <a:r>
              <a:rPr lang="en-US" dirty="0" err="1">
                <a:latin typeface="Calibri" panose="020F0502020204030204" pitchFamily="34" charset="0"/>
                <a:ea typeface="Calibri" panose="020F0502020204030204" pitchFamily="34" charset="0"/>
                <a:cs typeface="Calibri" panose="020F0502020204030204" pitchFamily="34" charset="0"/>
              </a:rPr>
              <a:t>Resultado</a:t>
            </a:r>
            <a:r>
              <a:rPr lang="en-US" dirty="0">
                <a:latin typeface="Calibri" panose="020F0502020204030204" pitchFamily="34" charset="0"/>
                <a:ea typeface="Calibri" panose="020F0502020204030204" pitchFamily="34" charset="0"/>
                <a:cs typeface="Calibri" panose="020F0502020204030204" pitchFamily="34" charset="0"/>
              </a:rPr>
              <a:t> do </a:t>
            </a:r>
            <a:r>
              <a:rPr lang="en-US" dirty="0" err="1">
                <a:latin typeface="Calibri" panose="020F0502020204030204" pitchFamily="34" charset="0"/>
                <a:ea typeface="Calibri" panose="020F0502020204030204" pitchFamily="34" charset="0"/>
                <a:cs typeface="Calibri" panose="020F0502020204030204" pitchFamily="34" charset="0"/>
              </a:rPr>
              <a:t>tratamento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cirúrgico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artroscópico</a:t>
            </a:r>
            <a:r>
              <a:rPr lang="en-US" dirty="0">
                <a:latin typeface="Calibri" panose="020F0502020204030204" pitchFamily="34" charset="0"/>
                <a:ea typeface="Calibri" panose="020F0502020204030204" pitchFamily="34" charset="0"/>
                <a:cs typeface="Calibri" panose="020F0502020204030204" pitchFamily="34" charset="0"/>
              </a:rPr>
              <a:t> das </a:t>
            </a:r>
            <a:r>
              <a:rPr lang="en-US" dirty="0" err="1">
                <a:latin typeface="Calibri" panose="020F0502020204030204" pitchFamily="34" charset="0"/>
                <a:ea typeface="Calibri" panose="020F0502020204030204" pitchFamily="34" charset="0"/>
                <a:cs typeface="Calibri" panose="020F0502020204030204" pitchFamily="34" charset="0"/>
              </a:rPr>
              <a:t>rerrupturas</a:t>
            </a:r>
            <a:r>
              <a:rPr lang="en-US" dirty="0">
                <a:latin typeface="Calibri" panose="020F0502020204030204" pitchFamily="34" charset="0"/>
                <a:ea typeface="Calibri" panose="020F0502020204030204" pitchFamily="34" charset="0"/>
                <a:cs typeface="Calibri" panose="020F0502020204030204" pitchFamily="34" charset="0"/>
              </a:rPr>
              <a:t> do </a:t>
            </a:r>
            <a:r>
              <a:rPr lang="en-US" dirty="0" err="1">
                <a:latin typeface="Calibri" panose="020F0502020204030204" pitchFamily="34" charset="0"/>
                <a:ea typeface="Calibri" panose="020F0502020204030204" pitchFamily="34" charset="0"/>
                <a:cs typeface="Calibri" panose="020F0502020204030204" pitchFamily="34" charset="0"/>
              </a:rPr>
              <a:t>manguito</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rotador</a:t>
            </a:r>
            <a:r>
              <a:rPr lang="en-US" dirty="0">
                <a:latin typeface="Calibri" panose="020F0502020204030204" pitchFamily="34" charset="0"/>
                <a:ea typeface="Calibri" panose="020F0502020204030204" pitchFamily="34" charset="0"/>
                <a:cs typeface="Calibri" panose="020F0502020204030204" pitchFamily="34" charset="0"/>
              </a:rPr>
              <a:t> do </a:t>
            </a:r>
            <a:r>
              <a:rPr lang="en-US" dirty="0" err="1">
                <a:latin typeface="Calibri" panose="020F0502020204030204" pitchFamily="34" charset="0"/>
                <a:ea typeface="Calibri" panose="020F0502020204030204" pitchFamily="34" charset="0"/>
                <a:cs typeface="Calibri" panose="020F0502020204030204" pitchFamily="34" charset="0"/>
              </a:rPr>
              <a:t>ombro</a:t>
            </a:r>
            <a:r>
              <a:rPr lang="en-US" dirty="0">
                <a:latin typeface="Calibri" panose="020F0502020204030204" pitchFamily="34" charset="0"/>
                <a:ea typeface="Calibri" panose="020F0502020204030204" pitchFamily="34" charset="0"/>
                <a:cs typeface="Calibri" panose="020F0502020204030204" pitchFamily="34" charset="0"/>
              </a:rPr>
              <a:t>. </a:t>
            </a:r>
            <a:r>
              <a:rPr lang="en-US" i="1" dirty="0" err="1">
                <a:latin typeface="Calibri" panose="020F0502020204030204" pitchFamily="34" charset="0"/>
                <a:ea typeface="Calibri" panose="020F0502020204030204" pitchFamily="34" charset="0"/>
                <a:cs typeface="Calibri" panose="020F0502020204030204" pitchFamily="34" charset="0"/>
              </a:rPr>
              <a:t>Revista</a:t>
            </a:r>
            <a:r>
              <a:rPr lang="en-US" i="1" dirty="0">
                <a:latin typeface="Calibri" panose="020F0502020204030204" pitchFamily="34" charset="0"/>
                <a:ea typeface="Calibri" panose="020F0502020204030204" pitchFamily="34" charset="0"/>
                <a:cs typeface="Calibri" panose="020F0502020204030204" pitchFamily="34" charset="0"/>
              </a:rPr>
              <a:t> </a:t>
            </a:r>
            <a:r>
              <a:rPr lang="en-US" i="1" dirty="0" err="1">
                <a:latin typeface="Calibri" panose="020F0502020204030204" pitchFamily="34" charset="0"/>
                <a:ea typeface="Calibri" panose="020F0502020204030204" pitchFamily="34" charset="0"/>
                <a:cs typeface="Calibri" panose="020F0502020204030204" pitchFamily="34" charset="0"/>
              </a:rPr>
              <a:t>Brasileira</a:t>
            </a:r>
            <a:r>
              <a:rPr lang="en-US" i="1" dirty="0">
                <a:latin typeface="Calibri" panose="020F0502020204030204" pitchFamily="34" charset="0"/>
                <a:ea typeface="Calibri" panose="020F0502020204030204" pitchFamily="34" charset="0"/>
                <a:cs typeface="Calibri" panose="020F0502020204030204" pitchFamily="34" charset="0"/>
              </a:rPr>
              <a:t> de </a:t>
            </a:r>
            <a:r>
              <a:rPr lang="en-US" i="1" dirty="0" err="1">
                <a:latin typeface="Calibri" panose="020F0502020204030204" pitchFamily="34" charset="0"/>
                <a:ea typeface="Calibri" panose="020F0502020204030204" pitchFamily="34" charset="0"/>
                <a:cs typeface="Calibri" panose="020F0502020204030204" pitchFamily="34" charset="0"/>
              </a:rPr>
              <a:t>Ortopedia</a:t>
            </a:r>
            <a:r>
              <a:rPr lang="en-US" dirty="0">
                <a:latin typeface="Calibri" panose="020F0502020204030204" pitchFamily="34" charset="0"/>
                <a:ea typeface="Calibri" panose="020F0502020204030204" pitchFamily="34" charset="0"/>
                <a:cs typeface="Calibri" panose="020F0502020204030204" pitchFamily="34" charset="0"/>
              </a:rPr>
              <a:t>, </a:t>
            </a:r>
            <a:r>
              <a:rPr lang="en-US" i="1" dirty="0">
                <a:latin typeface="Calibri" panose="020F0502020204030204" pitchFamily="34" charset="0"/>
                <a:ea typeface="Calibri" panose="020F0502020204030204" pitchFamily="34" charset="0"/>
                <a:cs typeface="Calibri" panose="020F0502020204030204" pitchFamily="34" charset="0"/>
              </a:rPr>
              <a:t>50</a:t>
            </a:r>
            <a:r>
              <a:rPr lang="en-US" dirty="0">
                <a:latin typeface="Calibri" panose="020F0502020204030204" pitchFamily="34" charset="0"/>
                <a:ea typeface="Calibri" panose="020F0502020204030204" pitchFamily="34" charset="0"/>
                <a:cs typeface="Calibri" panose="020F0502020204030204" pitchFamily="34" charset="0"/>
              </a:rPr>
              <a:t>(1), 89–93. https://doi.org/10.1016/j.rbo.2014.03.007</a:t>
            </a:r>
            <a:endParaRPr lang="en-PK" dirty="0">
              <a:latin typeface="Calibri" panose="020F0502020204030204" pitchFamily="34" charset="0"/>
              <a:ea typeface="Calibri" panose="020F0502020204030204" pitchFamily="34" charset="0"/>
              <a:cs typeface="Arial" panose="020B0604020202020204" pitchFamily="34" charset="0"/>
            </a:endParaRPr>
          </a:p>
          <a:p>
            <a:pPr marL="304800" indent="-304800">
              <a:lnSpc>
                <a:spcPct val="107000"/>
              </a:lnSpc>
              <a:spcAft>
                <a:spcPts val="800"/>
              </a:spcAft>
              <a:buFont typeface="Arial" panose="020B0604020202020204" pitchFamily="34" charset="0"/>
              <a:buChar char="•"/>
            </a:pPr>
            <a:r>
              <a:rPr lang="en-US" dirty="0" err="1">
                <a:latin typeface="Calibri" panose="020F0502020204030204" pitchFamily="34" charset="0"/>
                <a:ea typeface="Calibri" panose="020F0502020204030204" pitchFamily="34" charset="0"/>
                <a:cs typeface="Calibri" panose="020F0502020204030204" pitchFamily="34" charset="0"/>
              </a:rPr>
              <a:t>Kanistras</a:t>
            </a:r>
            <a:r>
              <a:rPr lang="en-US" dirty="0">
                <a:latin typeface="Calibri" panose="020F0502020204030204" pitchFamily="34" charset="0"/>
                <a:ea typeface="Calibri" panose="020F0502020204030204" pitchFamily="34" charset="0"/>
                <a:cs typeface="Calibri" panose="020F0502020204030204" pitchFamily="34" charset="0"/>
              </a:rPr>
              <a:t>, K., Martins, G., &amp; Rutherford, M. J. (2007). </a:t>
            </a:r>
            <a:r>
              <a:rPr lang="en-US" i="1" dirty="0">
                <a:latin typeface="Calibri" panose="020F0502020204030204" pitchFamily="34" charset="0"/>
                <a:ea typeface="Calibri" panose="020F0502020204030204" pitchFamily="34" charset="0"/>
                <a:cs typeface="Calibri" panose="020F0502020204030204" pitchFamily="34" charset="0"/>
              </a:rPr>
              <a:t>A Survey of Unmanned Aerial Vehicles ( UAVs ) for Traffic Monitoring</a:t>
            </a:r>
            <a:r>
              <a:rPr lang="en-US" dirty="0">
                <a:latin typeface="Calibri" panose="020F0502020204030204" pitchFamily="34" charset="0"/>
                <a:ea typeface="Calibri" panose="020F0502020204030204" pitchFamily="34" charset="0"/>
                <a:cs typeface="Calibri" panose="020F0502020204030204" pitchFamily="34" charset="0"/>
              </a:rPr>
              <a:t>.</a:t>
            </a:r>
            <a:endParaRPr lang="en-PK" dirty="0">
              <a:latin typeface="Calibri" panose="020F0502020204030204" pitchFamily="34" charset="0"/>
              <a:ea typeface="Calibri" panose="020F0502020204030204" pitchFamily="34" charset="0"/>
              <a:cs typeface="Arial" panose="020B0604020202020204" pitchFamily="34" charset="0"/>
            </a:endParaRPr>
          </a:p>
          <a:p>
            <a:pPr marL="304800" indent="-304800">
              <a:lnSpc>
                <a:spcPct val="107000"/>
              </a:lnSpc>
              <a:spcAft>
                <a:spcPts val="800"/>
              </a:spcAf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Manager, E. P., </a:t>
            </a:r>
            <a:r>
              <a:rPr lang="en-US" dirty="0" err="1">
                <a:latin typeface="Calibri" panose="020F0502020204030204" pitchFamily="34" charset="0"/>
                <a:ea typeface="Calibri" panose="020F0502020204030204" pitchFamily="34" charset="0"/>
                <a:cs typeface="Calibri" panose="020F0502020204030204" pitchFamily="34" charset="0"/>
              </a:rPr>
              <a:t>Motiani</a:t>
            </a:r>
            <a:r>
              <a:rPr lang="en-US" dirty="0">
                <a:latin typeface="Calibri" panose="020F0502020204030204" pitchFamily="34" charset="0"/>
                <a:ea typeface="Calibri" panose="020F0502020204030204" pitchFamily="34" charset="0"/>
                <a:cs typeface="Calibri" panose="020F0502020204030204" pitchFamily="34" charset="0"/>
              </a:rPr>
              <a:t>, D., &amp; Commissioner, A. (2016). Unmanned Aerial Vehicle (UAV) Based Traffic Monitoring and Management. </a:t>
            </a:r>
            <a:r>
              <a:rPr lang="en-US" i="1" dirty="0">
                <a:latin typeface="Calibri" panose="020F0502020204030204" pitchFamily="34" charset="0"/>
                <a:ea typeface="Calibri" panose="020F0502020204030204" pitchFamily="34" charset="0"/>
                <a:cs typeface="Calibri" panose="020F0502020204030204" pitchFamily="34" charset="0"/>
              </a:rPr>
              <a:t>DOT National Transportation Integrated Search - ROSA P</a:t>
            </a:r>
            <a:r>
              <a:rPr lang="en-US" dirty="0">
                <a:latin typeface="Calibri" panose="020F0502020204030204" pitchFamily="34" charset="0"/>
                <a:ea typeface="Calibri" panose="020F0502020204030204" pitchFamily="34" charset="0"/>
                <a:cs typeface="Calibri" panose="020F0502020204030204" pitchFamily="34" charset="0"/>
              </a:rPr>
              <a:t>, </a:t>
            </a:r>
            <a:r>
              <a:rPr lang="en-US" i="1" dirty="0">
                <a:latin typeface="Calibri" panose="020F0502020204030204" pitchFamily="34" charset="0"/>
                <a:ea typeface="Calibri" panose="020F0502020204030204" pitchFamily="34" charset="0"/>
                <a:cs typeface="Calibri" panose="020F0502020204030204" pitchFamily="34" charset="0"/>
              </a:rPr>
              <a:t>August</a:t>
            </a:r>
            <a:r>
              <a:rPr lang="en-US" dirty="0">
                <a:latin typeface="Calibri" panose="020F0502020204030204" pitchFamily="34" charset="0"/>
                <a:ea typeface="Calibri" panose="020F0502020204030204" pitchFamily="34" charset="0"/>
                <a:cs typeface="Calibri" panose="020F0502020204030204" pitchFamily="34" charset="0"/>
              </a:rPr>
              <a:t>. https://rosap.ntl.bts.gov/view/dot/36710</a:t>
            </a:r>
            <a:endParaRPr lang="en-PK" dirty="0">
              <a:latin typeface="Calibri" panose="020F0502020204030204" pitchFamily="34" charset="0"/>
              <a:ea typeface="Calibri" panose="020F0502020204030204" pitchFamily="34" charset="0"/>
              <a:cs typeface="Arial" panose="020B0604020202020204" pitchFamily="34" charset="0"/>
            </a:endParaRPr>
          </a:p>
          <a:p>
            <a:pPr marL="304800" indent="-304800">
              <a:lnSpc>
                <a:spcPct val="107000"/>
              </a:lnSpc>
              <a:spcAft>
                <a:spcPts val="800"/>
              </a:spcAft>
              <a:buFont typeface="Arial" panose="020B0604020202020204" pitchFamily="34" charset="0"/>
              <a:buChar char="•"/>
            </a:pPr>
            <a:r>
              <a:rPr lang="en-US" dirty="0">
                <a:latin typeface="Calibri" panose="020F0502020204030204" pitchFamily="34" charset="0"/>
                <a:ea typeface="Calibri" panose="020F0502020204030204" pitchFamily="34" charset="0"/>
                <a:cs typeface="Calibri" panose="020F0502020204030204" pitchFamily="34" charset="0"/>
              </a:rPr>
              <a:t>Wang, J., Liu, J., Meng, J., &amp; Han, M. (2011). Research on an improved mean shift algorithm. </a:t>
            </a:r>
            <a:r>
              <a:rPr lang="en-US" i="1" dirty="0">
                <a:latin typeface="Calibri" panose="020F0502020204030204" pitchFamily="34" charset="0"/>
                <a:ea typeface="Calibri" panose="020F0502020204030204" pitchFamily="34" charset="0"/>
                <a:cs typeface="Calibri" panose="020F0502020204030204" pitchFamily="34" charset="0"/>
              </a:rPr>
              <a:t>Procedia Engineering</a:t>
            </a:r>
            <a:r>
              <a:rPr lang="en-US" dirty="0">
                <a:latin typeface="Calibri" panose="020F0502020204030204" pitchFamily="34" charset="0"/>
                <a:ea typeface="Calibri" panose="020F0502020204030204" pitchFamily="34" charset="0"/>
                <a:cs typeface="Calibri" panose="020F0502020204030204" pitchFamily="34" charset="0"/>
              </a:rPr>
              <a:t>, </a:t>
            </a:r>
            <a:r>
              <a:rPr lang="en-US" i="1" dirty="0">
                <a:latin typeface="Calibri" panose="020F0502020204030204" pitchFamily="34" charset="0"/>
                <a:ea typeface="Calibri" panose="020F0502020204030204" pitchFamily="34" charset="0"/>
                <a:cs typeface="Calibri" panose="020F0502020204030204" pitchFamily="34" charset="0"/>
              </a:rPr>
              <a:t>15</a:t>
            </a:r>
            <a:r>
              <a:rPr lang="en-US" dirty="0">
                <a:latin typeface="Calibri" panose="020F0502020204030204" pitchFamily="34" charset="0"/>
                <a:ea typeface="Calibri" panose="020F0502020204030204" pitchFamily="34" charset="0"/>
                <a:cs typeface="Calibri" panose="020F0502020204030204" pitchFamily="34" charset="0"/>
              </a:rPr>
              <a:t>, 3572–3576. https://doi.org/10.1016/j.proeng.2011.08.669</a:t>
            </a:r>
            <a:endParaRPr lang="en-PK" dirty="0">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9228672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5D00735-B480-4C20-8CEF-118D956B3C82}"/>
              </a:ext>
            </a:extLst>
          </p:cNvPr>
          <p:cNvSpPr>
            <a:spLocks noGrp="1"/>
          </p:cNvSpPr>
          <p:nvPr>
            <p:ph type="ctrTitle"/>
          </p:nvPr>
        </p:nvSpPr>
        <p:spPr/>
        <p:txBody>
          <a:bodyPr/>
          <a:lstStyle/>
          <a:p>
            <a:r>
              <a:rPr lang="en-US" dirty="0">
                <a:solidFill>
                  <a:schemeClr val="accent2"/>
                </a:solidFill>
              </a:rPr>
              <a:t>Thank you</a:t>
            </a:r>
            <a:endParaRPr lang="en-PK" dirty="0">
              <a:solidFill>
                <a:schemeClr val="accent2"/>
              </a:solidFill>
            </a:endParaRPr>
          </a:p>
        </p:txBody>
      </p:sp>
      <p:sp>
        <p:nvSpPr>
          <p:cNvPr id="3" name="Slide Number Placeholder 2">
            <a:extLst>
              <a:ext uri="{FF2B5EF4-FFF2-40B4-BE49-F238E27FC236}">
                <a16:creationId xmlns:a16="http://schemas.microsoft.com/office/drawing/2014/main" id="{3E1FD15B-521B-44DF-B9DC-FEC4D7740619}"/>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16</a:t>
            </a:fld>
            <a:endParaRPr lang="en-US" dirty="0"/>
          </a:p>
        </p:txBody>
      </p:sp>
    </p:spTree>
    <p:extLst>
      <p:ext uri="{BB962C8B-B14F-4D97-AF65-F5344CB8AC3E}">
        <p14:creationId xmlns:p14="http://schemas.microsoft.com/office/powerpoint/2010/main" val="3943326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p:txBody>
          <a:bodyPr/>
          <a:lstStyle/>
          <a:p>
            <a:r>
              <a:rPr lang="en-US" dirty="0"/>
              <a:t>Abstract</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6619198" y="3073966"/>
            <a:ext cx="5359442" cy="3052513"/>
          </a:xfrm>
        </p:spPr>
        <p:txBody>
          <a:bodyPr>
            <a:normAutofit fontScale="92500" lnSpcReduction="20000"/>
          </a:bodyPr>
          <a:lstStyle/>
          <a:p>
            <a:pPr marL="0" indent="0" algn="just">
              <a:buNone/>
            </a:pPr>
            <a:r>
              <a:rPr lang="en-US" dirty="0"/>
              <a:t>Unmanned Aerial Vehicles (UAVs) or “Drones” have gained attention among the public and private sectors. Practical applications such as facility inspection, mapping, surveillance, delivery, etc. have been intensively tested. The focus is to explore the feasibility of using UAV to accelerate the site surveying at major traffic monitoring and management system with comprehensive tracking and detection algorithms. With each technique, the respective use case is also discussed. A prototype UAV system that can be rapidly deployed in the field for video-based site surveying and 3D reconstruction of accident sites has also been proposed.</a:t>
            </a:r>
            <a:endParaRPr lang="en-PK" dirty="0"/>
          </a:p>
          <a:p>
            <a:pPr marL="0" indent="0" algn="just">
              <a:buNone/>
            </a:pPr>
            <a:endParaRPr lang="en-US" dirty="0"/>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p:txBody>
          <a:bodyPr/>
          <a:lstStyle/>
          <a:p>
            <a:fld id="{03DC2DEF-D2FE-4B45-ABA4-9F153FD1C98A}" type="slidenum">
              <a:rPr lang="en-US" smtClean="0"/>
              <a:t>2</a:t>
            </a:fld>
            <a:endParaRPr lang="en-US" dirty="0"/>
          </a:p>
        </p:txBody>
      </p:sp>
      <p:pic>
        <p:nvPicPr>
          <p:cNvPr id="3" name="Picture 2">
            <a:extLst>
              <a:ext uri="{FF2B5EF4-FFF2-40B4-BE49-F238E27FC236}">
                <a16:creationId xmlns:a16="http://schemas.microsoft.com/office/drawing/2014/main" id="{617885F6-1020-4523-9497-4105B4BB2EC9}"/>
              </a:ext>
            </a:extLst>
          </p:cNvPr>
          <p:cNvPicPr>
            <a:picLocks noChangeAspect="1"/>
          </p:cNvPicPr>
          <p:nvPr/>
        </p:nvPicPr>
        <p:blipFill>
          <a:blip r:embed="rId2"/>
          <a:stretch>
            <a:fillRect/>
          </a:stretch>
        </p:blipFill>
        <p:spPr>
          <a:xfrm>
            <a:off x="132265" y="1369870"/>
            <a:ext cx="6486932" cy="4118259"/>
          </a:xfrm>
          <a:prstGeom prst="rect">
            <a:avLst/>
          </a:prstGeom>
        </p:spPr>
      </p:pic>
    </p:spTree>
    <p:extLst>
      <p:ext uri="{BB962C8B-B14F-4D97-AF65-F5344CB8AC3E}">
        <p14:creationId xmlns:p14="http://schemas.microsoft.com/office/powerpoint/2010/main" val="1300311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253D32-8B7B-47D0-BB63-402C3DB9B549}"/>
              </a:ext>
            </a:extLst>
          </p:cNvPr>
          <p:cNvSpPr>
            <a:spLocks noGrp="1"/>
          </p:cNvSpPr>
          <p:nvPr>
            <p:ph type="title"/>
          </p:nvPr>
        </p:nvSpPr>
        <p:spPr>
          <a:xfrm>
            <a:off x="138545" y="1322724"/>
            <a:ext cx="3006580" cy="615892"/>
          </a:xfrm>
        </p:spPr>
        <p:txBody>
          <a:bodyPr/>
          <a:lstStyle/>
          <a:p>
            <a:r>
              <a:rPr lang="en-US" dirty="0">
                <a:solidFill>
                  <a:schemeClr val="bg1"/>
                </a:solidFill>
              </a:rPr>
              <a:t>Introduction</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idx="1"/>
          </p:nvPr>
        </p:nvSpPr>
        <p:spPr>
          <a:xfrm>
            <a:off x="240146" y="2262908"/>
            <a:ext cx="4404822" cy="2736734"/>
          </a:xfrm>
        </p:spPr>
        <p:txBody>
          <a:bodyPr>
            <a:normAutofit fontScale="85000" lnSpcReduction="10000"/>
          </a:bodyPr>
          <a:lstStyle/>
          <a:p>
            <a:pPr marL="0" indent="0" algn="just">
              <a:buNone/>
            </a:pPr>
            <a:r>
              <a:rPr lang="en-US" dirty="0">
                <a:solidFill>
                  <a:schemeClr val="bg1"/>
                </a:solidFill>
              </a:rPr>
              <a:t>The traffic jam is a daily-life problem in any metropolitan city. With the rise of standard of living, the number of vehicles is increasing at an exponential rate. In response to this, many research and practical implementation are done in developing a traffic monitoring system (TMS), i.e., a traffic monitoring system which is involved in a much closer interaction with all the components of a traffic including vehicles, drivers, and even pedestrian. It not only provides safety at intersections and prevents traffic jam but manages the traffic. </a:t>
            </a:r>
            <a:endParaRPr lang="en-PK" dirty="0">
              <a:solidFill>
                <a:schemeClr val="bg1"/>
              </a:solidFill>
            </a:endParaRPr>
          </a:p>
        </p:txBody>
      </p:sp>
      <p:sp>
        <p:nvSpPr>
          <p:cNvPr id="4" name="Slide Number Placeholder 3">
            <a:extLst>
              <a:ext uri="{FF2B5EF4-FFF2-40B4-BE49-F238E27FC236}">
                <a16:creationId xmlns:a16="http://schemas.microsoft.com/office/drawing/2014/main" id="{D4C183CA-19AD-485E-AEC5-FC032D453828}"/>
              </a:ext>
            </a:extLst>
          </p:cNvPr>
          <p:cNvSpPr>
            <a:spLocks noGrp="1"/>
          </p:cNvSpPr>
          <p:nvPr>
            <p:ph type="sldNum" sz="quarter" idx="12"/>
          </p:nvPr>
        </p:nvSpPr>
        <p:spPr/>
        <p:txBody>
          <a:bodyPr/>
          <a:lstStyle/>
          <a:p>
            <a:fld id="{03DC2DEF-D2FE-4B45-ABA4-9F153FD1C98A}" type="slidenum">
              <a:rPr lang="en-US" smtClean="0"/>
              <a:t>3</a:t>
            </a:fld>
            <a:endParaRPr lang="en-US" dirty="0"/>
          </a:p>
        </p:txBody>
      </p:sp>
      <p:pic>
        <p:nvPicPr>
          <p:cNvPr id="8" name="Picture 7" descr="aerial surveillance and security patrol">
            <a:extLst>
              <a:ext uri="{FF2B5EF4-FFF2-40B4-BE49-F238E27FC236}">
                <a16:creationId xmlns:a16="http://schemas.microsoft.com/office/drawing/2014/main" id="{19C9B00F-4E60-4C33-88AC-A602E23D5CA1}"/>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29968" y="1322724"/>
            <a:ext cx="6962032" cy="4212551"/>
          </a:xfrm>
          <a:prstGeom prst="rect">
            <a:avLst/>
          </a:prstGeom>
          <a:noFill/>
          <a:ln>
            <a:noFill/>
          </a:ln>
        </p:spPr>
      </p:pic>
    </p:spTree>
    <p:extLst>
      <p:ext uri="{BB962C8B-B14F-4D97-AF65-F5344CB8AC3E}">
        <p14:creationId xmlns:p14="http://schemas.microsoft.com/office/powerpoint/2010/main" val="222152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E2407-4A05-4E0D-B094-8BC6A3581093}"/>
              </a:ext>
            </a:extLst>
          </p:cNvPr>
          <p:cNvSpPr>
            <a:spLocks noGrp="1"/>
          </p:cNvSpPr>
          <p:nvPr>
            <p:ph type="title"/>
          </p:nvPr>
        </p:nvSpPr>
        <p:spPr/>
        <p:txBody>
          <a:bodyPr/>
          <a:lstStyle/>
          <a:p>
            <a:r>
              <a:rPr lang="en-US" dirty="0"/>
              <a:t>Structure</a:t>
            </a:r>
          </a:p>
        </p:txBody>
      </p:sp>
      <p:sp>
        <p:nvSpPr>
          <p:cNvPr id="3" name="Content Placeholder 2">
            <a:extLst>
              <a:ext uri="{FF2B5EF4-FFF2-40B4-BE49-F238E27FC236}">
                <a16:creationId xmlns:a16="http://schemas.microsoft.com/office/drawing/2014/main" id="{E9ACB7B8-4659-43BA-BA73-CC491DD5DD4D}"/>
              </a:ext>
            </a:extLst>
          </p:cNvPr>
          <p:cNvSpPr>
            <a:spLocks noGrp="1"/>
          </p:cNvSpPr>
          <p:nvPr>
            <p:ph idx="1"/>
          </p:nvPr>
        </p:nvSpPr>
        <p:spPr>
          <a:xfrm>
            <a:off x="5529307" y="2994451"/>
            <a:ext cx="6080802" cy="3262178"/>
          </a:xfrm>
        </p:spPr>
        <p:txBody>
          <a:bodyPr>
            <a:normAutofit fontScale="77500" lnSpcReduction="20000"/>
          </a:bodyPr>
          <a:lstStyle/>
          <a:p>
            <a:pPr marL="0" marR="0" indent="0">
              <a:lnSpc>
                <a:spcPct val="115000"/>
              </a:lnSpc>
              <a:spcBef>
                <a:spcPts val="500"/>
              </a:spcBef>
              <a:spcAft>
                <a:spcPts val="1000"/>
              </a:spcAft>
              <a:buNone/>
            </a:pPr>
            <a:r>
              <a:rPr lang="en-US" sz="1800" dirty="0">
                <a:effectLst/>
                <a:latin typeface="Calibri" panose="020F0502020204030204" pitchFamily="34" charset="0"/>
                <a:ea typeface="Times New Roman" panose="02020603050405020304" pitchFamily="18" charset="0"/>
                <a:cs typeface="Arial" panose="020B0604020202020204" pitchFamily="34" charset="0"/>
              </a:rPr>
              <a:t>The internal hardware and software structure of the agent is responsible for making a drone an agent or particularly intelligent agent. The key characteristics of agent structure are </a:t>
            </a:r>
          </a:p>
          <a:p>
            <a:pPr marL="342900" marR="0" lvl="0" indent="-342900">
              <a:lnSpc>
                <a:spcPct val="115000"/>
              </a:lnSpc>
              <a:spcBef>
                <a:spcPts val="500"/>
              </a:spcBef>
              <a:spcAft>
                <a:spcPts val="0"/>
              </a:spcAft>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cs typeface="Arial" panose="020B0604020202020204" pitchFamily="34" charset="0"/>
              </a:rPr>
              <a:t>An infrared active camera is installed on the drone which is capable of capturing videos at very high frame rate and in high to low light exposure.</a:t>
            </a:r>
          </a:p>
          <a:p>
            <a:pPr marL="342900" marR="0" lvl="0" indent="-342900">
              <a:lnSpc>
                <a:spcPct val="115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cs typeface="Arial" panose="020B0604020202020204" pitchFamily="34" charset="0"/>
              </a:rPr>
              <a:t>The data from drone is continuously being transferred to central ROS (Robot Central System) which has OpenCV and other image interpretation programs installed on it.</a:t>
            </a:r>
          </a:p>
          <a:p>
            <a:pPr marL="342900" marR="0" lvl="0" indent="-342900">
              <a:lnSpc>
                <a:spcPct val="115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cs typeface="Arial" panose="020B0604020202020204" pitchFamily="34" charset="0"/>
              </a:rPr>
              <a:t>After the estimation of frame of reference, the data is further processed in a server on the Unity game engine platform.</a:t>
            </a:r>
          </a:p>
          <a:p>
            <a:pPr marL="342900" marR="0" lvl="0" indent="-342900">
              <a:lnSpc>
                <a:spcPct val="115000"/>
              </a:lnSpc>
              <a:spcBef>
                <a:spcPts val="0"/>
              </a:spcBef>
              <a:spcAft>
                <a:spcPts val="1000"/>
              </a:spcAft>
              <a:buFont typeface="Symbol" panose="05050102010706020507" pitchFamily="18" charset="2"/>
              <a:buChar char=""/>
            </a:pPr>
            <a:r>
              <a:rPr lang="en-US" sz="1800" dirty="0">
                <a:effectLst/>
                <a:latin typeface="Calibri" panose="020F0502020204030204" pitchFamily="34" charset="0"/>
                <a:ea typeface="Times New Roman" panose="02020603050405020304" pitchFamily="18" charset="0"/>
                <a:cs typeface="Arial" panose="020B0604020202020204" pitchFamily="34" charset="0"/>
              </a:rPr>
              <a:t>An optional operator is also available to provide manual control in some special case where the intelligent decision making of the agent is being tested. </a:t>
            </a:r>
          </a:p>
          <a:p>
            <a:endParaRPr lang="en-US" dirty="0"/>
          </a:p>
        </p:txBody>
      </p:sp>
      <p:sp>
        <p:nvSpPr>
          <p:cNvPr id="4" name="Slide Number Placeholder 3">
            <a:extLst>
              <a:ext uri="{FF2B5EF4-FFF2-40B4-BE49-F238E27FC236}">
                <a16:creationId xmlns:a16="http://schemas.microsoft.com/office/drawing/2014/main" id="{74C09C21-C80C-45DF-B647-329F615555EB}"/>
              </a:ext>
            </a:extLst>
          </p:cNvPr>
          <p:cNvSpPr>
            <a:spLocks noGrp="1"/>
          </p:cNvSpPr>
          <p:nvPr>
            <p:ph type="sldNum" sz="quarter" idx="12"/>
          </p:nvPr>
        </p:nvSpPr>
        <p:spPr/>
        <p:txBody>
          <a:bodyPr/>
          <a:lstStyle/>
          <a:p>
            <a:fld id="{03DC2DEF-D2FE-4B45-ABA4-9F153FD1C98A}" type="slidenum">
              <a:rPr lang="en-US" smtClean="0"/>
              <a:t>4</a:t>
            </a:fld>
            <a:endParaRPr lang="en-US" dirty="0"/>
          </a:p>
        </p:txBody>
      </p:sp>
      <p:pic>
        <p:nvPicPr>
          <p:cNvPr id="8" name="Picture 7">
            <a:extLst>
              <a:ext uri="{FF2B5EF4-FFF2-40B4-BE49-F238E27FC236}">
                <a16:creationId xmlns:a16="http://schemas.microsoft.com/office/drawing/2014/main" id="{430DDE5C-CE3F-44C6-A890-AE6589FBA090}"/>
              </a:ext>
            </a:extLst>
          </p:cNvPr>
          <p:cNvPicPr>
            <a:picLocks noChangeAspect="1"/>
          </p:cNvPicPr>
          <p:nvPr/>
        </p:nvPicPr>
        <p:blipFill>
          <a:blip r:embed="rId2"/>
          <a:stretch>
            <a:fillRect/>
          </a:stretch>
        </p:blipFill>
        <p:spPr>
          <a:xfrm>
            <a:off x="762288" y="878609"/>
            <a:ext cx="3333750" cy="4953000"/>
          </a:xfrm>
          <a:prstGeom prst="rect">
            <a:avLst/>
          </a:prstGeom>
        </p:spPr>
      </p:pic>
    </p:spTree>
    <p:extLst>
      <p:ext uri="{BB962C8B-B14F-4D97-AF65-F5344CB8AC3E}">
        <p14:creationId xmlns:p14="http://schemas.microsoft.com/office/powerpoint/2010/main" val="39480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51932C-7145-4FBD-B81D-9ADC42401B87}"/>
              </a:ext>
            </a:extLst>
          </p:cNvPr>
          <p:cNvSpPr>
            <a:spLocks noGrp="1"/>
          </p:cNvSpPr>
          <p:nvPr>
            <p:ph type="title"/>
          </p:nvPr>
        </p:nvSpPr>
        <p:spPr/>
        <p:txBody>
          <a:bodyPr/>
          <a:lstStyle/>
          <a:p>
            <a:r>
              <a:rPr lang="en-US" dirty="0"/>
              <a:t>Environment</a:t>
            </a:r>
          </a:p>
        </p:txBody>
      </p:sp>
      <p:graphicFrame>
        <p:nvGraphicFramePr>
          <p:cNvPr id="2" name="Content Placeholder 1">
            <a:extLst>
              <a:ext uri="{FF2B5EF4-FFF2-40B4-BE49-F238E27FC236}">
                <a16:creationId xmlns:a16="http://schemas.microsoft.com/office/drawing/2014/main" id="{59BDFB75-40D7-4066-A830-2A8D7330D33C}"/>
              </a:ext>
            </a:extLst>
          </p:cNvPr>
          <p:cNvGraphicFramePr>
            <a:graphicFrameLocks noGrp="1"/>
          </p:cNvGraphicFramePr>
          <p:nvPr>
            <p:ph sz="half" idx="1"/>
            <p:extLst>
              <p:ext uri="{D42A27DB-BD31-4B8C-83A1-F6EECF244321}">
                <p14:modId xmlns:p14="http://schemas.microsoft.com/office/powerpoint/2010/main" val="3571301732"/>
              </p:ext>
            </p:extLst>
          </p:nvPr>
        </p:nvGraphicFramePr>
        <p:xfrm>
          <a:off x="581024" y="1886989"/>
          <a:ext cx="10416712" cy="3993529"/>
        </p:xfrm>
        <a:graphic>
          <a:graphicData uri="http://schemas.openxmlformats.org/drawingml/2006/table">
            <a:tbl>
              <a:tblPr firstRow="1" firstCol="1" bandRow="1">
                <a:tableStyleId>{21E4AEA4-8DFA-4A89-87EB-49C32662AFE0}</a:tableStyleId>
              </a:tblPr>
              <a:tblGrid>
                <a:gridCol w="5208356">
                  <a:extLst>
                    <a:ext uri="{9D8B030D-6E8A-4147-A177-3AD203B41FA5}">
                      <a16:colId xmlns:a16="http://schemas.microsoft.com/office/drawing/2014/main" val="1641039895"/>
                    </a:ext>
                  </a:extLst>
                </a:gridCol>
                <a:gridCol w="5208356">
                  <a:extLst>
                    <a:ext uri="{9D8B030D-6E8A-4147-A177-3AD203B41FA5}">
                      <a16:colId xmlns:a16="http://schemas.microsoft.com/office/drawing/2014/main" val="268845360"/>
                    </a:ext>
                  </a:extLst>
                </a:gridCol>
              </a:tblGrid>
              <a:tr h="260181">
                <a:tc>
                  <a:txBody>
                    <a:bodyPr/>
                    <a:lstStyle/>
                    <a:p>
                      <a:pPr>
                        <a:lnSpc>
                          <a:spcPct val="107000"/>
                        </a:lnSpc>
                        <a:spcAft>
                          <a:spcPts val="0"/>
                        </a:spcAft>
                      </a:pPr>
                      <a:r>
                        <a:rPr lang="en-US" sz="2000" dirty="0">
                          <a:effectLst/>
                        </a:rPr>
                        <a:t>Environment</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tc>
                  <a:txBody>
                    <a:bodyPr/>
                    <a:lstStyle/>
                    <a:p>
                      <a:pPr>
                        <a:lnSpc>
                          <a:spcPct val="107000"/>
                        </a:lnSpc>
                        <a:spcAft>
                          <a:spcPts val="0"/>
                        </a:spcAft>
                      </a:pPr>
                      <a:r>
                        <a:rPr lang="en-US" sz="2000">
                          <a:effectLst/>
                        </a:rPr>
                        <a:t>Reason</a:t>
                      </a:r>
                      <a:endParaRPr lang="en-PK" sz="200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extLst>
                  <a:ext uri="{0D108BD9-81ED-4DB2-BD59-A6C34878D82A}">
                    <a16:rowId xmlns:a16="http://schemas.microsoft.com/office/drawing/2014/main" val="3008887511"/>
                  </a:ext>
                </a:extLst>
              </a:tr>
              <a:tr h="532369">
                <a:tc>
                  <a:txBody>
                    <a:bodyPr/>
                    <a:lstStyle/>
                    <a:p>
                      <a:pPr>
                        <a:lnSpc>
                          <a:spcPct val="107000"/>
                        </a:lnSpc>
                        <a:spcAft>
                          <a:spcPts val="0"/>
                        </a:spcAft>
                      </a:pPr>
                      <a:r>
                        <a:rPr lang="en-US" sz="2000" dirty="0">
                          <a:effectLst/>
                        </a:rPr>
                        <a:t>Inaccessible</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tc>
                  <a:txBody>
                    <a:bodyPr/>
                    <a:lstStyle/>
                    <a:p>
                      <a:pPr>
                        <a:lnSpc>
                          <a:spcPct val="107000"/>
                        </a:lnSpc>
                        <a:spcAft>
                          <a:spcPts val="0"/>
                        </a:spcAft>
                      </a:pPr>
                      <a:r>
                        <a:rPr lang="en-US" sz="2000">
                          <a:effectLst/>
                        </a:rPr>
                        <a:t>Since the action in a traffic surveillance environment does not guarantee the outcome.</a:t>
                      </a:r>
                      <a:endParaRPr lang="en-PK" sz="200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extLst>
                  <a:ext uri="{0D108BD9-81ED-4DB2-BD59-A6C34878D82A}">
                    <a16:rowId xmlns:a16="http://schemas.microsoft.com/office/drawing/2014/main" val="4022564"/>
                  </a:ext>
                </a:extLst>
              </a:tr>
              <a:tr h="532369">
                <a:tc>
                  <a:txBody>
                    <a:bodyPr/>
                    <a:lstStyle/>
                    <a:p>
                      <a:pPr>
                        <a:lnSpc>
                          <a:spcPct val="107000"/>
                        </a:lnSpc>
                        <a:spcAft>
                          <a:spcPts val="0"/>
                        </a:spcAft>
                      </a:pPr>
                      <a:r>
                        <a:rPr lang="en-US" sz="2000" dirty="0">
                          <a:effectLst/>
                        </a:rPr>
                        <a:t>Non-deterministic</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tc>
                  <a:txBody>
                    <a:bodyPr/>
                    <a:lstStyle/>
                    <a:p>
                      <a:pPr>
                        <a:lnSpc>
                          <a:spcPct val="107000"/>
                        </a:lnSpc>
                        <a:spcAft>
                          <a:spcPts val="0"/>
                        </a:spcAft>
                      </a:pPr>
                      <a:r>
                        <a:rPr lang="en-US" sz="2000" dirty="0">
                          <a:effectLst/>
                        </a:rPr>
                        <a:t>Environment is real time so it’s hard to determine its state.</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extLst>
                  <a:ext uri="{0D108BD9-81ED-4DB2-BD59-A6C34878D82A}">
                    <a16:rowId xmlns:a16="http://schemas.microsoft.com/office/drawing/2014/main" val="667556431"/>
                  </a:ext>
                </a:extLst>
              </a:tr>
              <a:tr h="804559">
                <a:tc>
                  <a:txBody>
                    <a:bodyPr/>
                    <a:lstStyle/>
                    <a:p>
                      <a:pPr>
                        <a:lnSpc>
                          <a:spcPct val="107000"/>
                        </a:lnSpc>
                        <a:spcAft>
                          <a:spcPts val="0"/>
                        </a:spcAft>
                      </a:pPr>
                      <a:r>
                        <a:rPr lang="en-US" sz="2000" dirty="0">
                          <a:effectLst/>
                        </a:rPr>
                        <a:t>Episodic</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tc>
                  <a:txBody>
                    <a:bodyPr/>
                    <a:lstStyle/>
                    <a:p>
                      <a:pPr>
                        <a:lnSpc>
                          <a:spcPct val="107000"/>
                        </a:lnSpc>
                        <a:spcAft>
                          <a:spcPts val="0"/>
                        </a:spcAft>
                      </a:pPr>
                      <a:r>
                        <a:rPr lang="en-US" sz="2000" dirty="0">
                          <a:effectLst/>
                        </a:rPr>
                        <a:t>Agent encounters infinitely many environment states which are changeable, linkage between two states.</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extLst>
                  <a:ext uri="{0D108BD9-81ED-4DB2-BD59-A6C34878D82A}">
                    <a16:rowId xmlns:a16="http://schemas.microsoft.com/office/drawing/2014/main" val="620950446"/>
                  </a:ext>
                </a:extLst>
              </a:tr>
              <a:tr h="532369">
                <a:tc>
                  <a:txBody>
                    <a:bodyPr/>
                    <a:lstStyle/>
                    <a:p>
                      <a:pPr>
                        <a:lnSpc>
                          <a:spcPct val="107000"/>
                        </a:lnSpc>
                        <a:spcAft>
                          <a:spcPts val="0"/>
                        </a:spcAft>
                      </a:pPr>
                      <a:r>
                        <a:rPr lang="en-US" sz="2000">
                          <a:effectLst/>
                        </a:rPr>
                        <a:t>Dynamic</a:t>
                      </a:r>
                      <a:endParaRPr lang="en-PK" sz="200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tc>
                  <a:txBody>
                    <a:bodyPr/>
                    <a:lstStyle/>
                    <a:p>
                      <a:pPr>
                        <a:lnSpc>
                          <a:spcPct val="107000"/>
                        </a:lnSpc>
                        <a:spcAft>
                          <a:spcPts val="0"/>
                        </a:spcAft>
                      </a:pPr>
                      <a:r>
                        <a:rPr lang="en-US" sz="2000" dirty="0">
                          <a:effectLst/>
                        </a:rPr>
                        <a:t>Traffic environments are continuously changing so they are dynamic in nature.</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extLst>
                  <a:ext uri="{0D108BD9-81ED-4DB2-BD59-A6C34878D82A}">
                    <a16:rowId xmlns:a16="http://schemas.microsoft.com/office/drawing/2014/main" val="3167705686"/>
                  </a:ext>
                </a:extLst>
              </a:tr>
              <a:tr h="804559">
                <a:tc>
                  <a:txBody>
                    <a:bodyPr/>
                    <a:lstStyle/>
                    <a:p>
                      <a:pPr>
                        <a:lnSpc>
                          <a:spcPct val="107000"/>
                        </a:lnSpc>
                        <a:spcAft>
                          <a:spcPts val="0"/>
                        </a:spcAft>
                      </a:pPr>
                      <a:r>
                        <a:rPr lang="en-US" sz="2000">
                          <a:effectLst/>
                        </a:rPr>
                        <a:t>Continuous</a:t>
                      </a:r>
                      <a:endParaRPr lang="en-PK" sz="200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tc>
                  <a:txBody>
                    <a:bodyPr/>
                    <a:lstStyle/>
                    <a:p>
                      <a:pPr>
                        <a:lnSpc>
                          <a:spcPct val="107000"/>
                        </a:lnSpc>
                        <a:spcAft>
                          <a:spcPts val="0"/>
                        </a:spcAft>
                      </a:pPr>
                      <a:r>
                        <a:rPr lang="en-US" sz="2000" dirty="0">
                          <a:effectLst/>
                        </a:rPr>
                        <a:t>Traffic environment keeps on changing because its real time so it depicts a continuous environment</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36307" marR="36307" marT="0" marB="0"/>
                </a:tc>
                <a:extLst>
                  <a:ext uri="{0D108BD9-81ED-4DB2-BD59-A6C34878D82A}">
                    <a16:rowId xmlns:a16="http://schemas.microsoft.com/office/drawing/2014/main" val="2671668412"/>
                  </a:ext>
                </a:extLst>
              </a:tr>
            </a:tbl>
          </a:graphicData>
        </a:graphic>
      </p:graphicFrame>
      <p:sp>
        <p:nvSpPr>
          <p:cNvPr id="3" name="Slide Number Placeholder 2">
            <a:extLst>
              <a:ext uri="{FF2B5EF4-FFF2-40B4-BE49-F238E27FC236}">
                <a16:creationId xmlns:a16="http://schemas.microsoft.com/office/drawing/2014/main" id="{774AF259-0EA0-486A-A345-68549DF558C8}"/>
              </a:ext>
            </a:extLst>
          </p:cNvPr>
          <p:cNvSpPr>
            <a:spLocks noGrp="1"/>
          </p:cNvSpPr>
          <p:nvPr>
            <p:ph type="sldNum" sz="quarter" idx="12"/>
          </p:nvPr>
        </p:nvSpPr>
        <p:spPr/>
        <p:txBody>
          <a:bodyPr/>
          <a:lstStyle/>
          <a:p>
            <a:fld id="{03DC2DEF-D2FE-4B45-ABA4-9F153FD1C98A}" type="slidenum">
              <a:rPr lang="en-US" smtClean="0"/>
              <a:t>5</a:t>
            </a:fld>
            <a:endParaRPr lang="en-US" dirty="0"/>
          </a:p>
        </p:txBody>
      </p:sp>
    </p:spTree>
    <p:extLst>
      <p:ext uri="{BB962C8B-B14F-4D97-AF65-F5344CB8AC3E}">
        <p14:creationId xmlns:p14="http://schemas.microsoft.com/office/powerpoint/2010/main" val="3242389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51932C-7145-4FBD-B81D-9ADC42401B87}"/>
              </a:ext>
            </a:extLst>
          </p:cNvPr>
          <p:cNvSpPr>
            <a:spLocks noGrp="1"/>
          </p:cNvSpPr>
          <p:nvPr>
            <p:ph type="title"/>
          </p:nvPr>
        </p:nvSpPr>
        <p:spPr/>
        <p:txBody>
          <a:bodyPr/>
          <a:lstStyle/>
          <a:p>
            <a:r>
              <a:rPr lang="en-US" dirty="0"/>
              <a:t>Perception</a:t>
            </a:r>
          </a:p>
        </p:txBody>
      </p:sp>
      <p:sp>
        <p:nvSpPr>
          <p:cNvPr id="3" name="Slide Number Placeholder 2">
            <a:extLst>
              <a:ext uri="{FF2B5EF4-FFF2-40B4-BE49-F238E27FC236}">
                <a16:creationId xmlns:a16="http://schemas.microsoft.com/office/drawing/2014/main" id="{774AF259-0EA0-486A-A345-68549DF558C8}"/>
              </a:ext>
            </a:extLst>
          </p:cNvPr>
          <p:cNvSpPr>
            <a:spLocks noGrp="1"/>
          </p:cNvSpPr>
          <p:nvPr>
            <p:ph type="sldNum" sz="quarter" idx="12"/>
          </p:nvPr>
        </p:nvSpPr>
        <p:spPr/>
        <p:txBody>
          <a:bodyPr/>
          <a:lstStyle/>
          <a:p>
            <a:fld id="{03DC2DEF-D2FE-4B45-ABA4-9F153FD1C98A}" type="slidenum">
              <a:rPr lang="en-US" smtClean="0"/>
              <a:t>6</a:t>
            </a:fld>
            <a:endParaRPr lang="en-US" dirty="0"/>
          </a:p>
        </p:txBody>
      </p:sp>
      <p:graphicFrame>
        <p:nvGraphicFramePr>
          <p:cNvPr id="7" name="Table 6">
            <a:extLst>
              <a:ext uri="{FF2B5EF4-FFF2-40B4-BE49-F238E27FC236}">
                <a16:creationId xmlns:a16="http://schemas.microsoft.com/office/drawing/2014/main" id="{6FEEB766-40E0-432B-AEEC-8CAC8BE41F52}"/>
              </a:ext>
            </a:extLst>
          </p:cNvPr>
          <p:cNvGraphicFramePr>
            <a:graphicFrameLocks noGrp="1"/>
          </p:cNvGraphicFramePr>
          <p:nvPr>
            <p:extLst>
              <p:ext uri="{D42A27DB-BD31-4B8C-83A1-F6EECF244321}">
                <p14:modId xmlns:p14="http://schemas.microsoft.com/office/powerpoint/2010/main" val="3526252703"/>
              </p:ext>
            </p:extLst>
          </p:nvPr>
        </p:nvGraphicFramePr>
        <p:xfrm>
          <a:off x="3516283" y="2177935"/>
          <a:ext cx="7622771" cy="3381980"/>
        </p:xfrm>
        <a:graphic>
          <a:graphicData uri="http://schemas.openxmlformats.org/drawingml/2006/table">
            <a:tbl>
              <a:tblPr firstRow="1" firstCol="1" bandRow="1">
                <a:tableStyleId>{21E4AEA4-8DFA-4A89-87EB-49C32662AFE0}</a:tableStyleId>
              </a:tblPr>
              <a:tblGrid>
                <a:gridCol w="2422981">
                  <a:extLst>
                    <a:ext uri="{9D8B030D-6E8A-4147-A177-3AD203B41FA5}">
                      <a16:colId xmlns:a16="http://schemas.microsoft.com/office/drawing/2014/main" val="3720053460"/>
                    </a:ext>
                  </a:extLst>
                </a:gridCol>
                <a:gridCol w="5199790">
                  <a:extLst>
                    <a:ext uri="{9D8B030D-6E8A-4147-A177-3AD203B41FA5}">
                      <a16:colId xmlns:a16="http://schemas.microsoft.com/office/drawing/2014/main" val="3054725884"/>
                    </a:ext>
                  </a:extLst>
                </a:gridCol>
              </a:tblGrid>
              <a:tr h="678685">
                <a:tc>
                  <a:txBody>
                    <a:bodyPr/>
                    <a:lstStyle/>
                    <a:p>
                      <a:pPr>
                        <a:lnSpc>
                          <a:spcPct val="107000"/>
                        </a:lnSpc>
                        <a:spcAft>
                          <a:spcPts val="0"/>
                        </a:spcAft>
                      </a:pPr>
                      <a:r>
                        <a:rPr lang="en-US" sz="2000" dirty="0">
                          <a:effectLst/>
                        </a:rPr>
                        <a:t>Percepts</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2"/>
                    </a:solidFill>
                  </a:tcPr>
                </a:tc>
                <a:tc>
                  <a:txBody>
                    <a:bodyPr/>
                    <a:lstStyle/>
                    <a:p>
                      <a:pPr>
                        <a:lnSpc>
                          <a:spcPct val="107000"/>
                        </a:lnSpc>
                        <a:spcAft>
                          <a:spcPts val="0"/>
                        </a:spcAft>
                      </a:pPr>
                      <a:r>
                        <a:rPr lang="en-US" sz="2000">
                          <a:effectLst/>
                        </a:rPr>
                        <a:t>Actions</a:t>
                      </a:r>
                      <a:endParaRPr lang="en-PK"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971569707"/>
                  </a:ext>
                </a:extLst>
              </a:tr>
              <a:tr h="690144">
                <a:tc>
                  <a:txBody>
                    <a:bodyPr/>
                    <a:lstStyle/>
                    <a:p>
                      <a:pPr>
                        <a:lnSpc>
                          <a:spcPct val="107000"/>
                        </a:lnSpc>
                        <a:spcAft>
                          <a:spcPts val="0"/>
                        </a:spcAft>
                      </a:pPr>
                      <a:r>
                        <a:rPr lang="en-US" sz="2000" b="1" kern="1200" dirty="0">
                          <a:solidFill>
                            <a:schemeClr val="lt1"/>
                          </a:solidFill>
                          <a:effectLst/>
                          <a:latin typeface="+mn-lt"/>
                          <a:ea typeface="+mn-ea"/>
                          <a:cs typeface="+mn-cs"/>
                        </a:rPr>
                        <a:t>OCR (Read license plate literals)</a:t>
                      </a:r>
                      <a:endParaRPr lang="en-PK" sz="2000" b="1" kern="1200" dirty="0">
                        <a:solidFill>
                          <a:schemeClr val="lt1"/>
                        </a:solidFill>
                        <a:effectLst/>
                        <a:latin typeface="+mn-lt"/>
                        <a:ea typeface="+mn-ea"/>
                        <a:cs typeface="+mn-cs"/>
                      </a:endParaRPr>
                    </a:p>
                  </a:txBody>
                  <a:tcPr marL="68580" marR="68580" marT="0" marB="0">
                    <a:solidFill>
                      <a:schemeClr val="accent2"/>
                    </a:solidFill>
                  </a:tcPr>
                </a:tc>
                <a:tc>
                  <a:txBody>
                    <a:bodyPr/>
                    <a:lstStyle/>
                    <a:p>
                      <a:pPr>
                        <a:lnSpc>
                          <a:spcPct val="107000"/>
                        </a:lnSpc>
                        <a:spcAft>
                          <a:spcPts val="0"/>
                        </a:spcAft>
                      </a:pPr>
                      <a:r>
                        <a:rPr lang="en-US" sz="2000" kern="1200" dirty="0">
                          <a:solidFill>
                            <a:schemeClr val="dk1"/>
                          </a:solidFill>
                          <a:effectLst/>
                          <a:latin typeface="+mn-lt"/>
                          <a:ea typeface="+mn-ea"/>
                          <a:cs typeface="+mn-cs"/>
                        </a:rPr>
                        <a:t>Save it as internal state and initiate request for details of vehicle </a:t>
                      </a:r>
                      <a:r>
                        <a:rPr lang="en-US" sz="2000" kern="1200">
                          <a:solidFill>
                            <a:schemeClr val="dk1"/>
                          </a:solidFill>
                          <a:effectLst/>
                          <a:latin typeface="+mn-lt"/>
                          <a:ea typeface="+mn-ea"/>
                          <a:cs typeface="+mn-cs"/>
                        </a:rPr>
                        <a:t>when needed</a:t>
                      </a:r>
                      <a:r>
                        <a:rPr lang="en-US" sz="2000" kern="1200" dirty="0">
                          <a:solidFill>
                            <a:schemeClr val="dk1"/>
                          </a:solidFill>
                          <a:effectLst/>
                          <a:latin typeface="Calibri" panose="020F0502020204030204" pitchFamily="34" charset="0"/>
                          <a:ea typeface="+mn-ea"/>
                          <a:cs typeface="Arial" panose="020B0604020202020204" pitchFamily="34" charset="0"/>
                        </a:rPr>
                        <a:t>.</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247862684"/>
                  </a:ext>
                </a:extLst>
              </a:tr>
              <a:tr h="655781">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2000" b="1" dirty="0">
                          <a:effectLst/>
                        </a:rPr>
                        <a:t>Recognize (Fake plate)</a:t>
                      </a:r>
                      <a:endParaRPr lang="en-PK" sz="2000" b="1"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0"/>
                        </a:spcAft>
                      </a:pP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2"/>
                    </a:solidFill>
                  </a:tcPr>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2000" dirty="0">
                          <a:effectLst/>
                        </a:rPr>
                        <a:t>Alert police, follow the vehicle and coordinate with another agent to tackle the situation.</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38618051"/>
                  </a:ext>
                </a:extLst>
              </a:tr>
              <a:tr h="678685">
                <a:tc>
                  <a:txBody>
                    <a:bodyPr/>
                    <a:lstStyle/>
                    <a:p>
                      <a:pPr>
                        <a:lnSpc>
                          <a:spcPct val="107000"/>
                        </a:lnSpc>
                        <a:spcAft>
                          <a:spcPts val="0"/>
                        </a:spcAft>
                      </a:pPr>
                      <a:r>
                        <a:rPr lang="en-US" sz="2000" dirty="0">
                          <a:effectLst/>
                        </a:rPr>
                        <a:t>See (high speeding vehicle)</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2"/>
                    </a:solidFill>
                  </a:tcPr>
                </a:tc>
                <a:tc>
                  <a:txBody>
                    <a:bodyPr/>
                    <a:lstStyle/>
                    <a:p>
                      <a:pPr>
                        <a:lnSpc>
                          <a:spcPct val="107000"/>
                        </a:lnSpc>
                        <a:spcAft>
                          <a:spcPts val="0"/>
                        </a:spcAft>
                      </a:pPr>
                      <a:r>
                        <a:rPr lang="en-US" sz="2000">
                          <a:effectLst/>
                        </a:rPr>
                        <a:t>Note its number and add its challan information in database</a:t>
                      </a:r>
                      <a:endParaRPr lang="en-PK"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53567072"/>
                  </a:ext>
                </a:extLst>
              </a:tr>
              <a:tr h="678685">
                <a:tc>
                  <a:txBody>
                    <a:bodyPr/>
                    <a:lstStyle/>
                    <a:p>
                      <a:pPr>
                        <a:lnSpc>
                          <a:spcPct val="107000"/>
                        </a:lnSpc>
                        <a:spcAft>
                          <a:spcPts val="0"/>
                        </a:spcAft>
                      </a:pPr>
                      <a:r>
                        <a:rPr lang="en-US" sz="2000" dirty="0">
                          <a:effectLst/>
                        </a:rPr>
                        <a:t>See (normal environment)</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solidFill>
                      <a:schemeClr val="accent2"/>
                    </a:solidFill>
                  </a:tcPr>
                </a:tc>
                <a:tc>
                  <a:txBody>
                    <a:bodyPr/>
                    <a:lstStyle/>
                    <a:p>
                      <a:pPr>
                        <a:lnSpc>
                          <a:spcPct val="107000"/>
                        </a:lnSpc>
                        <a:spcAft>
                          <a:spcPts val="0"/>
                        </a:spcAft>
                      </a:pPr>
                      <a:r>
                        <a:rPr lang="en-US" sz="2000" dirty="0">
                          <a:effectLst/>
                        </a:rPr>
                        <a:t>Do nothing</a:t>
                      </a:r>
                      <a:endParaRPr lang="en-PK"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134895918"/>
                  </a:ext>
                </a:extLst>
              </a:tr>
            </a:tbl>
          </a:graphicData>
        </a:graphic>
      </p:graphicFrame>
      <p:sp>
        <p:nvSpPr>
          <p:cNvPr id="8" name="TextBox 7">
            <a:extLst>
              <a:ext uri="{FF2B5EF4-FFF2-40B4-BE49-F238E27FC236}">
                <a16:creationId xmlns:a16="http://schemas.microsoft.com/office/drawing/2014/main" id="{119D339B-88A1-4471-BE4F-5778059A6594}"/>
              </a:ext>
            </a:extLst>
          </p:cNvPr>
          <p:cNvSpPr txBox="1"/>
          <p:nvPr/>
        </p:nvSpPr>
        <p:spPr>
          <a:xfrm>
            <a:off x="623455" y="1870364"/>
            <a:ext cx="2768138" cy="4031873"/>
          </a:xfrm>
          <a:prstGeom prst="rect">
            <a:avLst/>
          </a:prstGeom>
          <a:noFill/>
        </p:spPr>
        <p:txBody>
          <a:bodyPr wrap="square" rtlCol="0">
            <a:spAutoFit/>
          </a:bodyPr>
          <a:lstStyle/>
          <a:p>
            <a:pPr lvl="0"/>
            <a:r>
              <a:rPr lang="en-US" sz="1600" dirty="0">
                <a:solidFill>
                  <a:schemeClr val="bg1"/>
                </a:solidFill>
              </a:rPr>
              <a:t>The </a:t>
            </a:r>
            <a:r>
              <a:rPr lang="en-US" sz="1600" i="1" dirty="0">
                <a:solidFill>
                  <a:schemeClr val="bg1"/>
                </a:solidFill>
              </a:rPr>
              <a:t>see </a:t>
            </a:r>
            <a:r>
              <a:rPr lang="en-US" sz="1600" dirty="0">
                <a:solidFill>
                  <a:schemeClr val="bg1"/>
                </a:solidFill>
              </a:rPr>
              <a:t>function is the agent’s ability to observe its environment, whereas the </a:t>
            </a:r>
            <a:r>
              <a:rPr lang="en-US" sz="1600" i="1" dirty="0">
                <a:solidFill>
                  <a:schemeClr val="bg1"/>
                </a:solidFill>
              </a:rPr>
              <a:t>action </a:t>
            </a:r>
            <a:r>
              <a:rPr lang="en-US" sz="1600" dirty="0">
                <a:solidFill>
                  <a:schemeClr val="bg1"/>
                </a:solidFill>
              </a:rPr>
              <a:t>function represents the agent’s decision-making process</a:t>
            </a:r>
            <a:endParaRPr lang="en-PK" sz="1600" dirty="0">
              <a:solidFill>
                <a:schemeClr val="bg1"/>
              </a:solidFill>
            </a:endParaRPr>
          </a:p>
          <a:p>
            <a:pPr lvl="0"/>
            <a:r>
              <a:rPr lang="en-US" sz="1600" i="1" dirty="0">
                <a:solidFill>
                  <a:schemeClr val="bg1"/>
                </a:solidFill>
              </a:rPr>
              <a:t>Output </a:t>
            </a:r>
            <a:r>
              <a:rPr lang="en-US" sz="1600" dirty="0">
                <a:solidFill>
                  <a:schemeClr val="bg1"/>
                </a:solidFill>
              </a:rPr>
              <a:t>of the </a:t>
            </a:r>
            <a:r>
              <a:rPr lang="en-US" sz="1600" i="1" dirty="0">
                <a:solidFill>
                  <a:schemeClr val="bg1"/>
                </a:solidFill>
              </a:rPr>
              <a:t>see </a:t>
            </a:r>
            <a:r>
              <a:rPr lang="en-US" sz="1600" dirty="0">
                <a:solidFill>
                  <a:schemeClr val="bg1"/>
                </a:solidFill>
              </a:rPr>
              <a:t>function is a </a:t>
            </a:r>
            <a:r>
              <a:rPr lang="en-US" sz="1600" i="1" dirty="0">
                <a:solidFill>
                  <a:schemeClr val="bg1"/>
                </a:solidFill>
              </a:rPr>
              <a:t>percept</a:t>
            </a:r>
            <a:r>
              <a:rPr lang="en-US" sz="1600" dirty="0">
                <a:solidFill>
                  <a:schemeClr val="bg1"/>
                </a:solidFill>
              </a:rPr>
              <a:t>:</a:t>
            </a:r>
            <a:endParaRPr lang="en-PK" sz="1600" dirty="0">
              <a:solidFill>
                <a:schemeClr val="bg1"/>
              </a:solidFill>
            </a:endParaRPr>
          </a:p>
          <a:p>
            <a:r>
              <a:rPr lang="en-US" sz="1600" i="1" dirty="0">
                <a:solidFill>
                  <a:schemeClr val="bg1"/>
                </a:solidFill>
              </a:rPr>
              <a:t>see</a:t>
            </a:r>
            <a:r>
              <a:rPr lang="en-US" sz="1600" dirty="0">
                <a:solidFill>
                  <a:schemeClr val="bg1"/>
                </a:solidFill>
              </a:rPr>
              <a:t>: </a:t>
            </a:r>
            <a:r>
              <a:rPr lang="en-US" sz="1600" i="1" dirty="0">
                <a:solidFill>
                  <a:schemeClr val="bg1"/>
                </a:solidFill>
              </a:rPr>
              <a:t>E</a:t>
            </a:r>
            <a:r>
              <a:rPr lang="en-US" sz="1600" dirty="0">
                <a:solidFill>
                  <a:schemeClr val="bg1"/>
                </a:solidFill>
              </a:rPr>
              <a:t> </a:t>
            </a:r>
            <a:r>
              <a:rPr lang="en-US" sz="1600" dirty="0">
                <a:solidFill>
                  <a:schemeClr val="bg1"/>
                </a:solidFill>
                <a:sym typeface="Symbol" panose="05050102010706020507" pitchFamily="18" charset="2"/>
              </a:rPr>
              <a:t></a:t>
            </a:r>
            <a:r>
              <a:rPr lang="en-US" sz="1600" dirty="0">
                <a:solidFill>
                  <a:schemeClr val="bg1"/>
                </a:solidFill>
              </a:rPr>
              <a:t> </a:t>
            </a:r>
            <a:r>
              <a:rPr lang="en-US" sz="1600" i="1" dirty="0">
                <a:solidFill>
                  <a:schemeClr val="bg1"/>
                </a:solidFill>
              </a:rPr>
              <a:t>Per</a:t>
            </a:r>
            <a:endParaRPr lang="en-PK" sz="1600" dirty="0">
              <a:solidFill>
                <a:schemeClr val="bg1"/>
              </a:solidFill>
            </a:endParaRPr>
          </a:p>
          <a:p>
            <a:r>
              <a:rPr lang="en-US" sz="1600" dirty="0">
                <a:solidFill>
                  <a:schemeClr val="bg1"/>
                </a:solidFill>
              </a:rPr>
              <a:t>which maps environment states to percepts, and </a:t>
            </a:r>
            <a:r>
              <a:rPr lang="en-US" sz="1600" i="1" dirty="0">
                <a:solidFill>
                  <a:schemeClr val="bg1"/>
                </a:solidFill>
              </a:rPr>
              <a:t>action </a:t>
            </a:r>
            <a:r>
              <a:rPr lang="en-US" sz="1600" dirty="0">
                <a:solidFill>
                  <a:schemeClr val="bg1"/>
                </a:solidFill>
              </a:rPr>
              <a:t>is now a function</a:t>
            </a:r>
            <a:endParaRPr lang="en-PK" sz="1600" dirty="0">
              <a:solidFill>
                <a:schemeClr val="bg1"/>
              </a:solidFill>
            </a:endParaRPr>
          </a:p>
          <a:p>
            <a:r>
              <a:rPr lang="en-US" sz="1600" i="1" dirty="0">
                <a:solidFill>
                  <a:schemeClr val="bg1"/>
                </a:solidFill>
              </a:rPr>
              <a:t>action</a:t>
            </a:r>
            <a:r>
              <a:rPr lang="en-US" sz="1600" dirty="0">
                <a:solidFill>
                  <a:schemeClr val="bg1"/>
                </a:solidFill>
              </a:rPr>
              <a:t>: </a:t>
            </a:r>
            <a:r>
              <a:rPr lang="en-US" sz="1600" i="1" dirty="0">
                <a:solidFill>
                  <a:schemeClr val="bg1"/>
                </a:solidFill>
              </a:rPr>
              <a:t>Per*</a:t>
            </a:r>
            <a:r>
              <a:rPr lang="en-US" sz="1600" dirty="0">
                <a:solidFill>
                  <a:schemeClr val="bg1"/>
                </a:solidFill>
              </a:rPr>
              <a:t> </a:t>
            </a:r>
            <a:r>
              <a:rPr lang="en-US" sz="1600" dirty="0">
                <a:solidFill>
                  <a:schemeClr val="bg1"/>
                </a:solidFill>
                <a:sym typeface="Symbol" panose="05050102010706020507" pitchFamily="18" charset="2"/>
              </a:rPr>
              <a:t></a:t>
            </a:r>
            <a:r>
              <a:rPr lang="en-US" sz="1600" dirty="0">
                <a:solidFill>
                  <a:schemeClr val="bg1"/>
                </a:solidFill>
              </a:rPr>
              <a:t> </a:t>
            </a:r>
            <a:r>
              <a:rPr lang="en-US" sz="1600" i="1" dirty="0">
                <a:solidFill>
                  <a:schemeClr val="bg1"/>
                </a:solidFill>
              </a:rPr>
              <a:t>A</a:t>
            </a:r>
            <a:endParaRPr lang="en-PK" sz="1600" dirty="0">
              <a:solidFill>
                <a:schemeClr val="bg1"/>
              </a:solidFill>
            </a:endParaRPr>
          </a:p>
          <a:p>
            <a:r>
              <a:rPr lang="en-US" sz="1600" dirty="0">
                <a:solidFill>
                  <a:schemeClr val="bg1"/>
                </a:solidFill>
              </a:rPr>
              <a:t>which maps sequences of percepts to actions</a:t>
            </a:r>
            <a:endParaRPr lang="en-PK" sz="1600" dirty="0">
              <a:solidFill>
                <a:schemeClr val="bg1"/>
              </a:solidFill>
            </a:endParaRPr>
          </a:p>
          <a:p>
            <a:endParaRPr lang="en-PK" sz="1600" dirty="0">
              <a:solidFill>
                <a:schemeClr val="bg1"/>
              </a:solidFill>
            </a:endParaRPr>
          </a:p>
        </p:txBody>
      </p:sp>
    </p:spTree>
    <p:extLst>
      <p:ext uri="{BB962C8B-B14F-4D97-AF65-F5344CB8AC3E}">
        <p14:creationId xmlns:p14="http://schemas.microsoft.com/office/powerpoint/2010/main" val="2100911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p:txBody>
          <a:bodyPr/>
          <a:lstStyle/>
          <a:p>
            <a:r>
              <a:rPr lang="en-US" dirty="0"/>
              <a:t>Problem Definition</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p:txBody>
          <a:bodyPr/>
          <a:lstStyle/>
          <a:p>
            <a:fld id="{03DC2DEF-D2FE-4B45-ABA4-9F153FD1C98A}" type="slidenum">
              <a:rPr lang="en-US" smtClean="0"/>
              <a:t>7</a:t>
            </a:fld>
            <a:endParaRPr lang="en-US" dirty="0"/>
          </a:p>
        </p:txBody>
      </p:sp>
      <p:sp>
        <p:nvSpPr>
          <p:cNvPr id="11" name="Content Placeholder 10">
            <a:extLst>
              <a:ext uri="{FF2B5EF4-FFF2-40B4-BE49-F238E27FC236}">
                <a16:creationId xmlns:a16="http://schemas.microsoft.com/office/drawing/2014/main" id="{2B253683-524F-46CF-BFCD-BFF6A7A920A7}"/>
              </a:ext>
            </a:extLst>
          </p:cNvPr>
          <p:cNvSpPr>
            <a:spLocks noGrp="1"/>
          </p:cNvSpPr>
          <p:nvPr>
            <p:ph sz="half" idx="2"/>
          </p:nvPr>
        </p:nvSpPr>
        <p:spPr>
          <a:xfrm>
            <a:off x="371476" y="2244436"/>
            <a:ext cx="4001019" cy="3956339"/>
          </a:xfrm>
        </p:spPr>
        <p:txBody>
          <a:bodyPr/>
          <a:lstStyle/>
          <a:p>
            <a:pPr marL="0" indent="0" algn="just">
              <a:buNone/>
            </a:pPr>
            <a:r>
              <a:rPr lang="en-US" dirty="0"/>
              <a:t>The primary idea for the system is a matrix of drones mushed together, tracking vehicles. If a vehicle is detected to be violating or more specifically identified as suspicious then the left behind drone sends signal to the upcoming drone and the nearest station so that the vehicle is tracked down in time and stopped if necessary. It is more like an e-challan technique. But in this, there will be drones spooring rather than CCTV.</a:t>
            </a:r>
            <a:endParaRPr lang="en-PK" dirty="0"/>
          </a:p>
          <a:p>
            <a:pPr marL="0" indent="0">
              <a:buNone/>
            </a:pPr>
            <a:endParaRPr lang="en-US" dirty="0"/>
          </a:p>
        </p:txBody>
      </p:sp>
      <p:pic>
        <p:nvPicPr>
          <p:cNvPr id="20" name="Picture Placeholder 19" descr="Diagram&#10;&#10;Description automatically generated">
            <a:extLst>
              <a:ext uri="{FF2B5EF4-FFF2-40B4-BE49-F238E27FC236}">
                <a16:creationId xmlns:a16="http://schemas.microsoft.com/office/drawing/2014/main" id="{4F25BAC4-DA12-45A4-B3E1-C4F5B90E3E5F}"/>
              </a:ext>
            </a:extLst>
          </p:cNvPr>
          <p:cNvPicPr>
            <a:picLocks noGrp="1"/>
          </p:cNvPicPr>
          <p:nvPr>
            <p:ph type="pic" sz="quarter" idx="14"/>
          </p:nvPr>
        </p:nvPicPr>
        <p:blipFill>
          <a:blip r:embed="rId2">
            <a:extLst>
              <a:ext uri="{28A0092B-C50C-407E-A947-70E740481C1C}">
                <a14:useLocalDpi xmlns:a14="http://schemas.microsoft.com/office/drawing/2010/main" val="0"/>
              </a:ext>
            </a:extLst>
          </a:blip>
          <a:srcRect l="8715" r="8715"/>
          <a:stretch>
            <a:fillRect/>
          </a:stretch>
        </p:blipFill>
        <p:spPr>
          <a:xfrm>
            <a:off x="5953540" y="1593850"/>
            <a:ext cx="5909848" cy="4606925"/>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154969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12704BB6-834E-4104-B675-DA14AE37D64E}"/>
              </a:ext>
            </a:extLst>
          </p:cNvPr>
          <p:cNvSpPr>
            <a:spLocks noGrp="1"/>
          </p:cNvSpPr>
          <p:nvPr>
            <p:ph type="title"/>
          </p:nvPr>
        </p:nvSpPr>
        <p:spPr/>
        <p:txBody>
          <a:bodyPr/>
          <a:lstStyle/>
          <a:p>
            <a:r>
              <a:rPr lang="en-US" dirty="0"/>
              <a:t>Operational Objectives</a:t>
            </a:r>
            <a:endParaRPr lang="en-PK" dirty="0"/>
          </a:p>
        </p:txBody>
      </p:sp>
      <p:sp>
        <p:nvSpPr>
          <p:cNvPr id="3" name="Slide Number Placeholder 2">
            <a:extLst>
              <a:ext uri="{FF2B5EF4-FFF2-40B4-BE49-F238E27FC236}">
                <a16:creationId xmlns:a16="http://schemas.microsoft.com/office/drawing/2014/main" id="{30FA2E83-6365-415B-B8BC-D5A4696B7EC8}"/>
              </a:ext>
            </a:extLst>
          </p:cNvPr>
          <p:cNvSpPr>
            <a:spLocks noGrp="1"/>
          </p:cNvSpPr>
          <p:nvPr>
            <p:ph type="sldNum" sz="quarter" idx="12"/>
          </p:nvPr>
        </p:nvSpPr>
        <p:spPr/>
        <p:txBody>
          <a:bodyPr/>
          <a:lstStyle/>
          <a:p>
            <a:fld id="{03DC2DEF-D2FE-4B45-ABA4-9F153FD1C98A}" type="slidenum">
              <a:rPr lang="en-US" smtClean="0"/>
              <a:t>8</a:t>
            </a:fld>
            <a:endParaRPr lang="en-US" dirty="0"/>
          </a:p>
        </p:txBody>
      </p:sp>
      <p:sp>
        <p:nvSpPr>
          <p:cNvPr id="11" name="Text Placeholder 10">
            <a:extLst>
              <a:ext uri="{FF2B5EF4-FFF2-40B4-BE49-F238E27FC236}">
                <a16:creationId xmlns:a16="http://schemas.microsoft.com/office/drawing/2014/main" id="{6E332DEF-C9E2-4CC7-B9A6-2A6A00CEA52A}"/>
              </a:ext>
            </a:extLst>
          </p:cNvPr>
          <p:cNvSpPr>
            <a:spLocks noGrp="1"/>
          </p:cNvSpPr>
          <p:nvPr>
            <p:ph type="body" idx="1"/>
          </p:nvPr>
        </p:nvSpPr>
        <p:spPr/>
        <p:txBody>
          <a:bodyPr/>
          <a:lstStyle/>
          <a:p>
            <a:r>
              <a:rPr lang="en-US" dirty="0"/>
              <a:t>Cons</a:t>
            </a:r>
            <a:endParaRPr lang="en-PK" dirty="0"/>
          </a:p>
        </p:txBody>
      </p:sp>
      <p:sp>
        <p:nvSpPr>
          <p:cNvPr id="12" name="Content Placeholder 11">
            <a:extLst>
              <a:ext uri="{FF2B5EF4-FFF2-40B4-BE49-F238E27FC236}">
                <a16:creationId xmlns:a16="http://schemas.microsoft.com/office/drawing/2014/main" id="{7E6DF14F-770A-4D50-9A29-798AD04F0BF8}"/>
              </a:ext>
            </a:extLst>
          </p:cNvPr>
          <p:cNvSpPr>
            <a:spLocks noGrp="1"/>
          </p:cNvSpPr>
          <p:nvPr>
            <p:ph sz="half" idx="2"/>
          </p:nvPr>
        </p:nvSpPr>
        <p:spPr/>
        <p:txBody>
          <a:bodyPr>
            <a:normAutofit lnSpcReduction="10000"/>
          </a:bodyPr>
          <a:lstStyle/>
          <a:p>
            <a:r>
              <a:rPr lang="en-US" dirty="0"/>
              <a:t>Detecting a vehicle violating the rule is sometimes tougher and somewhat costly when it comes to street camera or CCTV.</a:t>
            </a:r>
          </a:p>
          <a:p>
            <a:r>
              <a:rPr lang="en-US" dirty="0"/>
              <a:t>It is difficult to install CCTV all over the city and maintain them with a server room where all the recordings are kept.</a:t>
            </a:r>
          </a:p>
          <a:p>
            <a:r>
              <a:rPr lang="en-US" dirty="0"/>
              <a:t>If we look just at the hardware installation, it is both difficult and riskier.</a:t>
            </a:r>
            <a:endParaRPr lang="en-PK" dirty="0"/>
          </a:p>
        </p:txBody>
      </p:sp>
      <p:sp>
        <p:nvSpPr>
          <p:cNvPr id="13" name="Text Placeholder 12">
            <a:extLst>
              <a:ext uri="{FF2B5EF4-FFF2-40B4-BE49-F238E27FC236}">
                <a16:creationId xmlns:a16="http://schemas.microsoft.com/office/drawing/2014/main" id="{9FF235DD-9C50-4AF2-B790-CA9324B401A7}"/>
              </a:ext>
            </a:extLst>
          </p:cNvPr>
          <p:cNvSpPr>
            <a:spLocks noGrp="1"/>
          </p:cNvSpPr>
          <p:nvPr>
            <p:ph type="body" sz="quarter" idx="3"/>
          </p:nvPr>
        </p:nvSpPr>
        <p:spPr/>
        <p:txBody>
          <a:bodyPr/>
          <a:lstStyle/>
          <a:p>
            <a:r>
              <a:rPr lang="en-US" dirty="0"/>
              <a:t>Pros</a:t>
            </a:r>
            <a:endParaRPr lang="en-PK" dirty="0"/>
          </a:p>
        </p:txBody>
      </p:sp>
      <p:sp>
        <p:nvSpPr>
          <p:cNvPr id="14" name="Content Placeholder 13">
            <a:extLst>
              <a:ext uri="{FF2B5EF4-FFF2-40B4-BE49-F238E27FC236}">
                <a16:creationId xmlns:a16="http://schemas.microsoft.com/office/drawing/2014/main" id="{0BCABF13-E021-4401-A8B3-DAF4585C024A}"/>
              </a:ext>
            </a:extLst>
          </p:cNvPr>
          <p:cNvSpPr>
            <a:spLocks noGrp="1"/>
          </p:cNvSpPr>
          <p:nvPr>
            <p:ph sz="quarter" idx="4"/>
          </p:nvPr>
        </p:nvSpPr>
        <p:spPr/>
        <p:txBody>
          <a:bodyPr>
            <a:normAutofit fontScale="92500" lnSpcReduction="10000"/>
          </a:bodyPr>
          <a:lstStyle/>
          <a:p>
            <a:r>
              <a:rPr lang="en-US" dirty="0"/>
              <a:t>Intelligence</a:t>
            </a:r>
            <a:endParaRPr lang="en-PK" dirty="0"/>
          </a:p>
          <a:p>
            <a:pPr lvl="0"/>
            <a:r>
              <a:rPr lang="en-US" dirty="0"/>
              <a:t>Networking</a:t>
            </a:r>
            <a:endParaRPr lang="en-PK" dirty="0"/>
          </a:p>
          <a:p>
            <a:pPr lvl="0"/>
            <a:r>
              <a:rPr lang="en-US" dirty="0"/>
              <a:t>Efficiency</a:t>
            </a:r>
            <a:endParaRPr lang="en-PK" dirty="0"/>
          </a:p>
          <a:p>
            <a:r>
              <a:rPr lang="en-US" dirty="0"/>
              <a:t>The smart agents or UAV will watch and detect any kind of abnormality and inform the connected agent. </a:t>
            </a:r>
          </a:p>
          <a:p>
            <a:r>
              <a:rPr lang="en-US" dirty="0"/>
              <a:t>This kind of intelligent behavior with very less consumption of energy and a high source backend networking makes the monitoring system a treat.</a:t>
            </a:r>
            <a:endParaRPr lang="en-PK" dirty="0"/>
          </a:p>
          <a:p>
            <a:endParaRPr lang="en-PK" dirty="0"/>
          </a:p>
        </p:txBody>
      </p:sp>
      <p:pic>
        <p:nvPicPr>
          <p:cNvPr id="1026" name="Picture 2">
            <a:extLst>
              <a:ext uri="{FF2B5EF4-FFF2-40B4-BE49-F238E27FC236}">
                <a16:creationId xmlns:a16="http://schemas.microsoft.com/office/drawing/2014/main" id="{FC76AA71-380B-44C5-B2D3-DED0D038CFD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9475"/>
          <a:stretch/>
        </p:blipFill>
        <p:spPr bwMode="auto">
          <a:xfrm>
            <a:off x="7004115" y="0"/>
            <a:ext cx="5187885" cy="6875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0632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872C5371-F4C4-4BB7-86FE-A8462B0570F0}"/>
              </a:ext>
            </a:extLst>
          </p:cNvPr>
          <p:cNvPicPr>
            <a:picLocks noChangeAspect="1"/>
          </p:cNvPicPr>
          <p:nvPr/>
        </p:nvPicPr>
        <p:blipFill rotWithShape="1">
          <a:blip r:embed="rId2"/>
          <a:srcRect t="7728" b="7728"/>
          <a:stretch/>
        </p:blipFill>
        <p:spPr>
          <a:xfrm>
            <a:off x="0" y="0"/>
            <a:ext cx="12192000" cy="6858000"/>
          </a:xfrm>
          <a:prstGeom prst="rect">
            <a:avLst/>
          </a:prstGeom>
        </p:spPr>
      </p:pic>
      <p:sp>
        <p:nvSpPr>
          <p:cNvPr id="11" name="Title 10">
            <a:extLst>
              <a:ext uri="{FF2B5EF4-FFF2-40B4-BE49-F238E27FC236}">
                <a16:creationId xmlns:a16="http://schemas.microsoft.com/office/drawing/2014/main" id="{E0C1B828-9E31-4C2A-B561-9C3EBFACFBF8}"/>
              </a:ext>
            </a:extLst>
          </p:cNvPr>
          <p:cNvSpPr>
            <a:spLocks noGrp="1"/>
          </p:cNvSpPr>
          <p:nvPr>
            <p:ph type="title"/>
          </p:nvPr>
        </p:nvSpPr>
        <p:spPr/>
        <p:txBody>
          <a:bodyPr>
            <a:normAutofit/>
          </a:bodyPr>
          <a:lstStyle/>
          <a:p>
            <a:r>
              <a:rPr lang="en-US" dirty="0">
                <a:ln w="6600">
                  <a:solidFill>
                    <a:schemeClr val="accent2"/>
                  </a:solidFill>
                  <a:prstDash val="solid"/>
                </a:ln>
                <a:solidFill>
                  <a:srgbClr val="FFFFFF"/>
                </a:solidFill>
                <a:effectLst>
                  <a:outerShdw dist="38100" dir="2700000" algn="tl" rotWithShape="0">
                    <a:schemeClr val="accent2"/>
                  </a:outerShdw>
                </a:effectLst>
              </a:rPr>
              <a:t>Architecture Diagram</a:t>
            </a:r>
            <a:endParaRPr lang="en-PK"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3" name="Slide Number Placeholder 2">
            <a:extLst>
              <a:ext uri="{FF2B5EF4-FFF2-40B4-BE49-F238E27FC236}">
                <a16:creationId xmlns:a16="http://schemas.microsoft.com/office/drawing/2014/main" id="{951DF29E-8971-48A5-8C82-DFA9C6F4B951}"/>
              </a:ext>
            </a:extLst>
          </p:cNvPr>
          <p:cNvSpPr>
            <a:spLocks noGrp="1"/>
          </p:cNvSpPr>
          <p:nvPr>
            <p:ph type="sldNum" sz="quarter" idx="12"/>
          </p:nvPr>
        </p:nvSpPr>
        <p:spPr/>
        <p:txBody>
          <a:bodyPr/>
          <a:lstStyle/>
          <a:p>
            <a:fld id="{03DC2DEF-D2FE-4B45-ABA4-9F153FD1C98A}" type="slidenum">
              <a:rPr lang="en-US" smtClean="0"/>
              <a:t>9</a:t>
            </a:fld>
            <a:endParaRPr lang="en-US" dirty="0"/>
          </a:p>
        </p:txBody>
      </p:sp>
      <p:pic>
        <p:nvPicPr>
          <p:cNvPr id="22" name="Picture 21">
            <a:extLst>
              <a:ext uri="{FF2B5EF4-FFF2-40B4-BE49-F238E27FC236}">
                <a16:creationId xmlns:a16="http://schemas.microsoft.com/office/drawing/2014/main" id="{D4A75978-642C-4D7A-93D3-55D75CBD3D8D}"/>
              </a:ext>
            </a:extLst>
          </p:cNvPr>
          <p:cNvPicPr>
            <a:picLocks noChangeAspect="1"/>
          </p:cNvPicPr>
          <p:nvPr/>
        </p:nvPicPr>
        <p:blipFill>
          <a:blip r:embed="rId3"/>
          <a:stretch>
            <a:fillRect/>
          </a:stretch>
        </p:blipFill>
        <p:spPr>
          <a:xfrm>
            <a:off x="10800988" y="2279279"/>
            <a:ext cx="1617256" cy="910764"/>
          </a:xfrm>
          <a:prstGeom prst="rect">
            <a:avLst/>
          </a:prstGeom>
        </p:spPr>
      </p:pic>
      <p:grpSp>
        <p:nvGrpSpPr>
          <p:cNvPr id="24" name="Group 23">
            <a:extLst>
              <a:ext uri="{FF2B5EF4-FFF2-40B4-BE49-F238E27FC236}">
                <a16:creationId xmlns:a16="http://schemas.microsoft.com/office/drawing/2014/main" id="{5A650D44-1467-4C6D-8FDA-586D1C764964}"/>
              </a:ext>
            </a:extLst>
          </p:cNvPr>
          <p:cNvGrpSpPr/>
          <p:nvPr/>
        </p:nvGrpSpPr>
        <p:grpSpPr>
          <a:xfrm>
            <a:off x="8562482" y="1326947"/>
            <a:ext cx="4082005" cy="1776911"/>
            <a:chOff x="8562482" y="1326947"/>
            <a:chExt cx="4082005" cy="1776911"/>
          </a:xfrm>
        </p:grpSpPr>
        <p:pic>
          <p:nvPicPr>
            <p:cNvPr id="5" name="Picture 4">
              <a:extLst>
                <a:ext uri="{FF2B5EF4-FFF2-40B4-BE49-F238E27FC236}">
                  <a16:creationId xmlns:a16="http://schemas.microsoft.com/office/drawing/2014/main" id="{160CD59A-FA2B-40D2-A208-4BE38F969B35}"/>
                </a:ext>
              </a:extLst>
            </p:cNvPr>
            <p:cNvPicPr>
              <a:picLocks noChangeAspect="1"/>
            </p:cNvPicPr>
            <p:nvPr/>
          </p:nvPicPr>
          <p:blipFill>
            <a:blip r:embed="rId4"/>
            <a:stretch>
              <a:fillRect/>
            </a:stretch>
          </p:blipFill>
          <p:spPr>
            <a:xfrm>
              <a:off x="9835929" y="1326947"/>
              <a:ext cx="2808558" cy="1722582"/>
            </a:xfrm>
            <a:prstGeom prst="rect">
              <a:avLst/>
            </a:prstGeom>
          </p:spPr>
        </p:pic>
        <p:sp>
          <p:nvSpPr>
            <p:cNvPr id="23" name="Isosceles Triangle 22">
              <a:extLst>
                <a:ext uri="{FF2B5EF4-FFF2-40B4-BE49-F238E27FC236}">
                  <a16:creationId xmlns:a16="http://schemas.microsoft.com/office/drawing/2014/main" id="{4300CD27-1673-45B1-97DE-B33E35D2E824}"/>
                </a:ext>
              </a:extLst>
            </p:cNvPr>
            <p:cNvSpPr/>
            <p:nvPr/>
          </p:nvSpPr>
          <p:spPr>
            <a:xfrm rot="3583815">
              <a:off x="9260465" y="1564099"/>
              <a:ext cx="841776" cy="2237741"/>
            </a:xfrm>
            <a:prstGeom prst="triangle">
              <a:avLst>
                <a:gd name="adj" fmla="val 100000"/>
              </a:avLst>
            </a:prstGeom>
            <a:gradFill>
              <a:gsLst>
                <a:gs pos="0">
                  <a:schemeClr val="accent1">
                    <a:lumMod val="5000"/>
                    <a:lumOff val="95000"/>
                    <a:alpha val="0"/>
                  </a:schemeClr>
                </a:gs>
                <a:gs pos="56000">
                  <a:schemeClr val="accent1">
                    <a:lumMod val="45000"/>
                    <a:lumOff val="55000"/>
                  </a:schemeClr>
                </a:gs>
                <a:gs pos="100000">
                  <a:schemeClr val="accent1">
                    <a:lumMod val="30000"/>
                    <a:lumOff val="70000"/>
                  </a:schemeClr>
                </a:gs>
              </a:gsLst>
              <a:lin ang="17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 name="Speech Bubble: Oval 24">
            <a:extLst>
              <a:ext uri="{FF2B5EF4-FFF2-40B4-BE49-F238E27FC236}">
                <a16:creationId xmlns:a16="http://schemas.microsoft.com/office/drawing/2014/main" id="{A902A5A8-25A5-449D-AAE2-D0CDEEF063B9}"/>
              </a:ext>
            </a:extLst>
          </p:cNvPr>
          <p:cNvSpPr/>
          <p:nvPr/>
        </p:nvSpPr>
        <p:spPr>
          <a:xfrm>
            <a:off x="10076872" y="525210"/>
            <a:ext cx="1958110" cy="1016000"/>
          </a:xfrm>
          <a:prstGeom prst="wedgeEllipseCallou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Fake license plate detected</a:t>
            </a:r>
          </a:p>
        </p:txBody>
      </p:sp>
      <p:sp>
        <p:nvSpPr>
          <p:cNvPr id="26" name="Speech Bubble: Oval 25">
            <a:extLst>
              <a:ext uri="{FF2B5EF4-FFF2-40B4-BE49-F238E27FC236}">
                <a16:creationId xmlns:a16="http://schemas.microsoft.com/office/drawing/2014/main" id="{B6510A31-A28D-4B00-BDF4-3E602BC9EFE9}"/>
              </a:ext>
            </a:extLst>
          </p:cNvPr>
          <p:cNvSpPr/>
          <p:nvPr/>
        </p:nvSpPr>
        <p:spPr>
          <a:xfrm>
            <a:off x="1980800" y="1957618"/>
            <a:ext cx="1958110" cy="1016000"/>
          </a:xfrm>
          <a:prstGeom prst="wedgeEllipseCallou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a:t>OCR read the License number clearly</a:t>
            </a:r>
          </a:p>
        </p:txBody>
      </p:sp>
      <p:sp>
        <p:nvSpPr>
          <p:cNvPr id="27" name="Speech Bubble: Oval 26">
            <a:extLst>
              <a:ext uri="{FF2B5EF4-FFF2-40B4-BE49-F238E27FC236}">
                <a16:creationId xmlns:a16="http://schemas.microsoft.com/office/drawing/2014/main" id="{484BAC1F-26E1-4FFF-89BD-1C77F480D626}"/>
              </a:ext>
            </a:extLst>
          </p:cNvPr>
          <p:cNvSpPr/>
          <p:nvPr/>
        </p:nvSpPr>
        <p:spPr>
          <a:xfrm>
            <a:off x="2494516" y="635693"/>
            <a:ext cx="3513838" cy="2239560"/>
          </a:xfrm>
          <a:prstGeom prst="wedgeEllipseCallou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b="1" dirty="0"/>
              <a:t>Vehicle type</a:t>
            </a:r>
            <a:r>
              <a:rPr lang="en-US" sz="1600" dirty="0"/>
              <a:t>: Sports car</a:t>
            </a:r>
            <a:br>
              <a:rPr lang="en-US" sz="1600" dirty="0"/>
            </a:br>
            <a:r>
              <a:rPr lang="en-US" sz="1600" b="1" dirty="0"/>
              <a:t>License number</a:t>
            </a:r>
            <a:r>
              <a:rPr lang="en-US" sz="1600" dirty="0"/>
              <a:t>: ABC 123</a:t>
            </a:r>
          </a:p>
          <a:p>
            <a:pPr algn="ctr"/>
            <a:r>
              <a:rPr lang="en-US" sz="1600" b="1" dirty="0"/>
              <a:t>Expected location</a:t>
            </a:r>
            <a:r>
              <a:rPr lang="en-US" sz="1600" dirty="0"/>
              <a:t>: </a:t>
            </a:r>
            <a:br>
              <a:rPr lang="en-US" sz="1600" dirty="0"/>
            </a:br>
            <a:r>
              <a:rPr lang="en-US" sz="1600" dirty="0"/>
              <a:t>next quatre after 60sec </a:t>
            </a:r>
          </a:p>
        </p:txBody>
      </p:sp>
    </p:spTree>
    <p:extLst>
      <p:ext uri="{BB962C8B-B14F-4D97-AF65-F5344CB8AC3E}">
        <p14:creationId xmlns:p14="http://schemas.microsoft.com/office/powerpoint/2010/main" val="3471250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54167E-6 -1.11111E-6 L -0.23463 0.07732 " pathEditMode="relative" rAng="0" ptsTypes="AA">
                                      <p:cBhvr>
                                        <p:cTn id="6" dur="2000" fill="hold"/>
                                        <p:tgtEl>
                                          <p:spTgt spid="22"/>
                                        </p:tgtEl>
                                        <p:attrNameLst>
                                          <p:attrName>ppt_x</p:attrName>
                                          <p:attrName>ppt_y</p:attrName>
                                        </p:attrNameLst>
                                      </p:cBhvr>
                                      <p:rCtr x="-11732" y="3866"/>
                                    </p:animMotion>
                                  </p:childTnLst>
                                </p:cTn>
                              </p:par>
                            </p:childTnLst>
                          </p:cTn>
                        </p:par>
                      </p:childTnLst>
                    </p:cTn>
                  </p:par>
                  <p:par>
                    <p:cTn id="7" fill="hold">
                      <p:stCondLst>
                        <p:cond delay="indefinite"/>
                      </p:stCondLst>
                      <p:childTnLst>
                        <p:par>
                          <p:cTn id="8" fill="hold">
                            <p:stCondLst>
                              <p:cond delay="0"/>
                            </p:stCondLst>
                            <p:childTnLst>
                              <p:par>
                                <p:cTn id="9" presetID="10" presetClass="entr" presetSubtype="0" repeatCount="400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wipe(down)">
                                      <p:cBhvr>
                                        <p:cTn id="16" dur="500"/>
                                        <p:tgtEl>
                                          <p:spTgt spid="25"/>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2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42" presetClass="path" presetSubtype="0" accel="50000" decel="50000" fill="hold" nodeType="clickEffect">
                                  <p:stCondLst>
                                    <p:cond delay="0"/>
                                  </p:stCondLst>
                                  <p:childTnLst>
                                    <p:animMotion origin="layout" path="M -0.23463 0.07732 L -0.8914 0.26505 " pathEditMode="relative" rAng="0" ptsTypes="AA">
                                      <p:cBhvr>
                                        <p:cTn id="24" dur="2000" fill="hold"/>
                                        <p:tgtEl>
                                          <p:spTgt spid="22"/>
                                        </p:tgtEl>
                                        <p:attrNameLst>
                                          <p:attrName>ppt_x</p:attrName>
                                          <p:attrName>ppt_y</p:attrName>
                                        </p:attrNameLst>
                                      </p:cBhvr>
                                      <p:rCtr x="-32839" y="9375"/>
                                    </p:animMotion>
                                  </p:childTnLst>
                                </p:cTn>
                              </p:par>
                              <p:par>
                                <p:cTn id="25" presetID="42" presetClass="path" presetSubtype="0" accel="50000" decel="50000" fill="hold" nodeType="withEffect">
                                  <p:stCondLst>
                                    <p:cond delay="0"/>
                                  </p:stCondLst>
                                  <p:childTnLst>
                                    <p:animMotion origin="layout" path="M -1.45833E-6 3.33333E-6 L -0.68112 0.22963 " pathEditMode="relative" rAng="0" ptsTypes="AA">
                                      <p:cBhvr>
                                        <p:cTn id="26" dur="2000" fill="hold"/>
                                        <p:tgtEl>
                                          <p:spTgt spid="24"/>
                                        </p:tgtEl>
                                        <p:attrNameLst>
                                          <p:attrName>ppt_x</p:attrName>
                                          <p:attrName>ppt_y</p:attrName>
                                        </p:attrNameLst>
                                      </p:cBhvr>
                                      <p:rCtr x="-34062" y="11481"/>
                                    </p:animMotion>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wipe(down)">
                                      <p:cBhvr>
                                        <p:cTn id="31" dur="500"/>
                                        <p:tgtEl>
                                          <p:spTgt spid="26"/>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1" nodeType="clickEffect">
                                  <p:stCondLst>
                                    <p:cond delay="0"/>
                                  </p:stCondLst>
                                  <p:childTnLst>
                                    <p:set>
                                      <p:cBhvr>
                                        <p:cTn id="35" dur="1" fill="hold">
                                          <p:stCondLst>
                                            <p:cond delay="0"/>
                                          </p:stCondLst>
                                        </p:cTn>
                                        <p:tgtEl>
                                          <p:spTgt spid="26"/>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wipe(down)">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2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5" grpId="1" animBg="1"/>
      <p:bldP spid="26" grpId="0" animBg="1"/>
      <p:bldP spid="26" grpId="1" animBg="1"/>
      <p:bldP spid="27" grpId="0" animBg="1"/>
      <p:bldP spid="27" grpId="1" animBg="1"/>
    </p:bldLst>
  </p:timing>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LT Template_Classic_Bold_Block_01_MS_v5" id="{AA60D5CE-876A-47D1-9228-3D76491083AD}" vid="{07E49AEA-13A3-4305-88B7-82B9D72D098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E1B6A5B5-1BEC-4EEA-9356-9BFD758ACB72}">
  <ds:schemaRefs>
    <ds:schemaRef ds:uri="http://schemas.microsoft.com/sharepoint/v3/contenttype/forms"/>
  </ds:schemaRefs>
</ds:datastoreItem>
</file>

<file path=customXml/itemProps2.xml><?xml version="1.0" encoding="utf-8"?>
<ds:datastoreItem xmlns:ds="http://schemas.openxmlformats.org/officeDocument/2006/customXml" ds:itemID="{16D1F562-76A4-4CE4-B3CA-758D572E94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360C99C-4D9A-4DAB-AA53-E488AEBCAE1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Classic bold block presentation</Template>
  <TotalTime>0</TotalTime>
  <Words>2287</Words>
  <Application>Microsoft Office PowerPoint</Application>
  <PresentationFormat>Widescreen</PresentationFormat>
  <Paragraphs>164</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Symbol</vt:lpstr>
      <vt:lpstr>Office Theme</vt:lpstr>
      <vt:lpstr>Drone Based Traffic Monitoring System</vt:lpstr>
      <vt:lpstr>Abstract</vt:lpstr>
      <vt:lpstr>Introduction</vt:lpstr>
      <vt:lpstr>Structure</vt:lpstr>
      <vt:lpstr>Environment</vt:lpstr>
      <vt:lpstr>Perception</vt:lpstr>
      <vt:lpstr>Problem Definition</vt:lpstr>
      <vt:lpstr>Operational Objectives</vt:lpstr>
      <vt:lpstr>Architecture Diagram</vt:lpstr>
      <vt:lpstr>Native Monitoring vs Drone Based Monitoring System</vt:lpstr>
      <vt:lpstr>Discrete Infrastructure and Techniques</vt:lpstr>
      <vt:lpstr>Deductive Reasoning Agent</vt:lpstr>
      <vt:lpstr>Deduction Rules</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2021-04-21T16:49:37Z</dcterms:created>
  <dcterms:modified xsi:type="dcterms:W3CDTF">2021-04-23T19:40:26Z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